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8"/>
  </p:notesMasterIdLst>
  <p:sldIdLst>
    <p:sldId id="256" r:id="rId2"/>
    <p:sldId id="259" r:id="rId3"/>
    <p:sldId id="300" r:id="rId4"/>
    <p:sldId id="261" r:id="rId5"/>
    <p:sldId id="266" r:id="rId6"/>
    <p:sldId id="302" r:id="rId7"/>
    <p:sldId id="299" r:id="rId8"/>
    <p:sldId id="301" r:id="rId9"/>
    <p:sldId id="306" r:id="rId10"/>
    <p:sldId id="305" r:id="rId11"/>
    <p:sldId id="304" r:id="rId12"/>
    <p:sldId id="296" r:id="rId13"/>
    <p:sldId id="263" r:id="rId14"/>
    <p:sldId id="265" r:id="rId15"/>
    <p:sldId id="280" r:id="rId16"/>
    <p:sldId id="281" r:id="rId17"/>
  </p:sldIdLst>
  <p:sldSz cx="9144000" cy="5143500" type="screen16x9"/>
  <p:notesSz cx="6858000" cy="9144000"/>
  <p:embeddedFontLst>
    <p:embeddedFont>
      <p:font typeface="Roboto Condensed" panose="02000000000000000000" pitchFamily="2" charset="0"/>
      <p:regular r:id="rId19"/>
      <p:bold r:id="rId20"/>
      <p:italic r:id="rId21"/>
      <p:boldItalic r:id="rId22"/>
    </p:embeddedFont>
    <p:embeddedFont>
      <p:font typeface="Squada One"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njing He" initials="WH" lastIdx="1" clrIdx="0">
    <p:extLst>
      <p:ext uri="{19B8F6BF-5375-455C-9EA6-DF929625EA0E}">
        <p15:presenceInfo xmlns:p15="http://schemas.microsoft.com/office/powerpoint/2012/main" userId="Wenjing H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C25D0-D4D5-4B53-B91E-38C18B78097E}" v="5" dt="2023-11-08T03:23:31.637"/>
    <p1510:client id="{1C70226C-4B58-43A9-81D2-1376B8BAC942}" v="341" dt="2023-11-08T03:27:37.286"/>
    <p1510:client id="{234EA0C0-32C5-4AAA-893B-5589A40C0CD7}" v="87" dt="2023-11-07T23:42:10.089"/>
    <p1510:client id="{3703BF46-D64C-42A4-B2DB-C7078EC6287D}" v="436" dt="2023-11-08T03:44:53.252"/>
    <p1510:client id="{3B169ECB-BE9E-E104-4B0C-AD6DBA350BEE}" v="719" dt="2023-11-08T00:12:21.057"/>
    <p1510:client id="{40C78D44-8B20-4E55-8F24-F25E9133C972}" v="5" dt="2023-11-08T03:42:05.468"/>
    <p1510:client id="{640656DD-79C5-496F-BFAB-6B3D1FDC77D2}" v="128" vWet="129" dt="2023-11-08T02:30:03.273"/>
    <p1510:client id="{9D214907-1CE1-4C6F-A686-B39BA251AC54}" v="1" dt="2023-11-08T03:43:00.044"/>
    <p1510:client id="{9E2FA22C-9C17-4FCC-BE03-9EBA8ED8C199}" v="16" dt="2023-11-07T23:57:19.148"/>
    <p1510:client id="{B9C58ED0-AC25-0CF4-1FCE-2735A12AAA26}" v="445" dt="2023-11-07T10:05:15.023"/>
    <p1510:client id="{BC7A88D4-5C21-44AA-9669-1D86D1469D62}" v="91" dt="2023-11-08T02:55:05.542"/>
    <p1510:client id="{DB43AF7C-619D-61C7-8EDF-E26381B6287E}" v="73" dt="2023-11-08T03:41:04.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35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8T14:26:56.111" idx="1">
    <p:pos x="10" y="10"/>
    <p:text/>
    <p:extLst>
      <p:ext uri="{C676402C-5697-4E1C-873F-D02D1690AC5C}">
        <p15:threadingInfo xmlns:p15="http://schemas.microsoft.com/office/powerpoint/2012/main" timeZoneBias="-660"/>
      </p:ext>
    </p:extLst>
  </p:cm>
</p: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C6911-5B65-406C-AE3A-86CC79808009}" type="doc">
      <dgm:prSet loTypeId="urn:microsoft.com/office/officeart/2005/8/layout/hChevron3" loCatId="process" qsTypeId="urn:microsoft.com/office/officeart/2005/8/quickstyle/simple1" qsCatId="simple" csTypeId="urn:microsoft.com/office/officeart/2005/8/colors/accent0_2" csCatId="mainScheme" phldr="1"/>
      <dgm:spPr/>
    </dgm:pt>
    <dgm:pt modelId="{0AB4EA9C-619F-4018-9987-29CEBD9D20E7}">
      <dgm:prSet phldrT="[Texte]" phldr="0"/>
      <dgm:spPr/>
      <dgm:t>
        <a:bodyPr/>
        <a:lstStyle/>
        <a:p>
          <a:pPr rtl="0"/>
          <a:r>
            <a:rPr lang="fr-FR">
              <a:latin typeface="Arial"/>
            </a:rPr>
            <a:t>Servo motor</a:t>
          </a:r>
        </a:p>
      </dgm:t>
    </dgm:pt>
    <dgm:pt modelId="{B0BF13FE-CAB8-40DF-B8CA-55D596634C7C}" type="parTrans" cxnId="{223BA499-5CC7-4DF5-A561-7468F58C08FB}">
      <dgm:prSet/>
      <dgm:spPr/>
    </dgm:pt>
    <dgm:pt modelId="{0FE3D07A-D502-4630-A4FD-1AA4EB468454}" type="sibTrans" cxnId="{223BA499-5CC7-4DF5-A561-7468F58C08FB}">
      <dgm:prSet/>
      <dgm:spPr/>
    </dgm:pt>
    <dgm:pt modelId="{C4A79902-893C-4155-9816-894F98525EAD}">
      <dgm:prSet phldrT="[Texte]" phldr="0"/>
      <dgm:spPr/>
      <dgm:t>
        <a:bodyPr/>
        <a:lstStyle/>
        <a:p>
          <a:r>
            <a:rPr lang="fr-FR">
              <a:latin typeface="Arial"/>
            </a:rPr>
            <a:t>Matlab</a:t>
          </a:r>
          <a:endParaRPr lang="fr-FR"/>
        </a:p>
      </dgm:t>
    </dgm:pt>
    <dgm:pt modelId="{29E99777-5C8D-430D-BBE0-C0545D3D8B64}" type="parTrans" cxnId="{09F2091F-3F93-441F-A7C7-070E28FD8975}">
      <dgm:prSet/>
      <dgm:spPr/>
    </dgm:pt>
    <dgm:pt modelId="{73E24F4C-BA75-45B8-942C-9560C9B16CB7}" type="sibTrans" cxnId="{09F2091F-3F93-441F-A7C7-070E28FD8975}">
      <dgm:prSet/>
      <dgm:spPr/>
    </dgm:pt>
    <dgm:pt modelId="{DE709BAC-8D5E-4E29-9730-D4295FB34CA1}">
      <dgm:prSet phldr="0"/>
      <dgm:spPr/>
      <dgm:t>
        <a:bodyPr/>
        <a:lstStyle/>
        <a:p>
          <a:pPr rtl="0"/>
          <a:r>
            <a:rPr lang="fr-FR">
              <a:latin typeface="Arial"/>
            </a:rPr>
            <a:t>Arduino uno</a:t>
          </a:r>
          <a:endParaRPr lang="fr-FR"/>
        </a:p>
      </dgm:t>
    </dgm:pt>
    <dgm:pt modelId="{D02C3356-7B86-400B-BEEA-0F79EEEAF82F}" type="parTrans" cxnId="{FE2339D6-9E35-4521-BC1B-51A5827F1050}">
      <dgm:prSet/>
      <dgm:spPr/>
    </dgm:pt>
    <dgm:pt modelId="{DAFDA7DC-3391-432B-BD24-8E6E911ABAC8}" type="sibTrans" cxnId="{FE2339D6-9E35-4521-BC1B-51A5827F1050}">
      <dgm:prSet/>
      <dgm:spPr/>
    </dgm:pt>
    <dgm:pt modelId="{311A9A32-D56C-40C2-AFB2-FAF6CBEE5A27}" type="pres">
      <dgm:prSet presAssocID="{A81C6911-5B65-406C-AE3A-86CC79808009}" presName="Name0" presStyleCnt="0">
        <dgm:presLayoutVars>
          <dgm:dir/>
          <dgm:resizeHandles val="exact"/>
        </dgm:presLayoutVars>
      </dgm:prSet>
      <dgm:spPr/>
    </dgm:pt>
    <dgm:pt modelId="{EB746D87-69F8-4A87-B3B7-48C06A370646}" type="pres">
      <dgm:prSet presAssocID="{0AB4EA9C-619F-4018-9987-29CEBD9D20E7}" presName="parTxOnly" presStyleLbl="node1" presStyleIdx="0" presStyleCnt="3">
        <dgm:presLayoutVars>
          <dgm:bulletEnabled val="1"/>
        </dgm:presLayoutVars>
      </dgm:prSet>
      <dgm:spPr/>
    </dgm:pt>
    <dgm:pt modelId="{2B40676F-EA9F-4FF3-9AAB-BD2A5AD3358C}" type="pres">
      <dgm:prSet presAssocID="{0FE3D07A-D502-4630-A4FD-1AA4EB468454}" presName="parSpace" presStyleCnt="0"/>
      <dgm:spPr/>
    </dgm:pt>
    <dgm:pt modelId="{6813CAEA-00FF-4756-9542-7DD09004A875}" type="pres">
      <dgm:prSet presAssocID="{DE709BAC-8D5E-4E29-9730-D4295FB34CA1}" presName="parTxOnly" presStyleLbl="node1" presStyleIdx="1" presStyleCnt="3">
        <dgm:presLayoutVars>
          <dgm:bulletEnabled val="1"/>
        </dgm:presLayoutVars>
      </dgm:prSet>
      <dgm:spPr/>
    </dgm:pt>
    <dgm:pt modelId="{6C162DC8-D7E2-481D-9D52-F2144A24E60C}" type="pres">
      <dgm:prSet presAssocID="{DAFDA7DC-3391-432B-BD24-8E6E911ABAC8}" presName="parSpace" presStyleCnt="0"/>
      <dgm:spPr/>
    </dgm:pt>
    <dgm:pt modelId="{FE80B26C-0C3F-43E8-9769-08EBE8839539}" type="pres">
      <dgm:prSet presAssocID="{C4A79902-893C-4155-9816-894F98525EAD}" presName="parTxOnly" presStyleLbl="node1" presStyleIdx="2" presStyleCnt="3">
        <dgm:presLayoutVars>
          <dgm:bulletEnabled val="1"/>
        </dgm:presLayoutVars>
      </dgm:prSet>
      <dgm:spPr/>
    </dgm:pt>
  </dgm:ptLst>
  <dgm:cxnLst>
    <dgm:cxn modelId="{09F2091F-3F93-441F-A7C7-070E28FD8975}" srcId="{A81C6911-5B65-406C-AE3A-86CC79808009}" destId="{C4A79902-893C-4155-9816-894F98525EAD}" srcOrd="2" destOrd="0" parTransId="{29E99777-5C8D-430D-BBE0-C0545D3D8B64}" sibTransId="{73E24F4C-BA75-45B8-942C-9560C9B16CB7}"/>
    <dgm:cxn modelId="{C2ACA973-05B0-4A27-932B-EA6E4F525FF2}" type="presOf" srcId="{0AB4EA9C-619F-4018-9987-29CEBD9D20E7}" destId="{EB746D87-69F8-4A87-B3B7-48C06A370646}" srcOrd="0" destOrd="0" presId="urn:microsoft.com/office/officeart/2005/8/layout/hChevron3"/>
    <dgm:cxn modelId="{D2FBA596-5FF6-4192-9093-F1E49DE53D91}" type="presOf" srcId="{C4A79902-893C-4155-9816-894F98525EAD}" destId="{FE80B26C-0C3F-43E8-9769-08EBE8839539}" srcOrd="0" destOrd="0" presId="urn:microsoft.com/office/officeart/2005/8/layout/hChevron3"/>
    <dgm:cxn modelId="{223BA499-5CC7-4DF5-A561-7468F58C08FB}" srcId="{A81C6911-5B65-406C-AE3A-86CC79808009}" destId="{0AB4EA9C-619F-4018-9987-29CEBD9D20E7}" srcOrd="0" destOrd="0" parTransId="{B0BF13FE-CAB8-40DF-B8CA-55D596634C7C}" sibTransId="{0FE3D07A-D502-4630-A4FD-1AA4EB468454}"/>
    <dgm:cxn modelId="{A2B3A0AB-A838-432D-B1E7-E1F45C20C30F}" type="presOf" srcId="{DE709BAC-8D5E-4E29-9730-D4295FB34CA1}" destId="{6813CAEA-00FF-4756-9542-7DD09004A875}" srcOrd="0" destOrd="0" presId="urn:microsoft.com/office/officeart/2005/8/layout/hChevron3"/>
    <dgm:cxn modelId="{39D5FFCC-BC72-4048-8D5E-3E1BD43BB7C8}" type="presOf" srcId="{A81C6911-5B65-406C-AE3A-86CC79808009}" destId="{311A9A32-D56C-40C2-AFB2-FAF6CBEE5A27}" srcOrd="0" destOrd="0" presId="urn:microsoft.com/office/officeart/2005/8/layout/hChevron3"/>
    <dgm:cxn modelId="{FE2339D6-9E35-4521-BC1B-51A5827F1050}" srcId="{A81C6911-5B65-406C-AE3A-86CC79808009}" destId="{DE709BAC-8D5E-4E29-9730-D4295FB34CA1}" srcOrd="1" destOrd="0" parTransId="{D02C3356-7B86-400B-BEEA-0F79EEEAF82F}" sibTransId="{DAFDA7DC-3391-432B-BD24-8E6E911ABAC8}"/>
    <dgm:cxn modelId="{4ADC5696-6390-426F-A070-E10D6B4E60F3}" type="presParOf" srcId="{311A9A32-D56C-40C2-AFB2-FAF6CBEE5A27}" destId="{EB746D87-69F8-4A87-B3B7-48C06A370646}" srcOrd="0" destOrd="0" presId="urn:microsoft.com/office/officeart/2005/8/layout/hChevron3"/>
    <dgm:cxn modelId="{80847017-5BD7-4F00-BA28-C25D712AE6DD}" type="presParOf" srcId="{311A9A32-D56C-40C2-AFB2-FAF6CBEE5A27}" destId="{2B40676F-EA9F-4FF3-9AAB-BD2A5AD3358C}" srcOrd="1" destOrd="0" presId="urn:microsoft.com/office/officeart/2005/8/layout/hChevron3"/>
    <dgm:cxn modelId="{D07C897F-5EC9-4799-BA58-20BED2FFC61A}" type="presParOf" srcId="{311A9A32-D56C-40C2-AFB2-FAF6CBEE5A27}" destId="{6813CAEA-00FF-4756-9542-7DD09004A875}" srcOrd="2" destOrd="0" presId="urn:microsoft.com/office/officeart/2005/8/layout/hChevron3"/>
    <dgm:cxn modelId="{5C4B39FD-D031-4BF6-8670-9C9834751F8F}" type="presParOf" srcId="{311A9A32-D56C-40C2-AFB2-FAF6CBEE5A27}" destId="{6C162DC8-D7E2-481D-9D52-F2144A24E60C}" srcOrd="3" destOrd="0" presId="urn:microsoft.com/office/officeart/2005/8/layout/hChevron3"/>
    <dgm:cxn modelId="{690C272A-BF9B-4095-A788-406393429B73}" type="presParOf" srcId="{311A9A32-D56C-40C2-AFB2-FAF6CBEE5A27}" destId="{FE80B26C-0C3F-43E8-9769-08EBE8839539}" srcOrd="4"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46D87-69F8-4A87-B3B7-48C06A370646}">
      <dsp:nvSpPr>
        <dsp:cNvPr id="0" name=""/>
        <dsp:cNvSpPr/>
      </dsp:nvSpPr>
      <dsp:spPr>
        <a:xfrm>
          <a:off x="2009" y="1477416"/>
          <a:ext cx="1756916" cy="702766"/>
        </a:xfrm>
        <a:prstGeom prst="homePlat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rtl="0">
            <a:lnSpc>
              <a:spcPct val="90000"/>
            </a:lnSpc>
            <a:spcBef>
              <a:spcPct val="0"/>
            </a:spcBef>
            <a:spcAft>
              <a:spcPct val="35000"/>
            </a:spcAft>
            <a:buNone/>
          </a:pPr>
          <a:r>
            <a:rPr lang="fr-FR" sz="2100" kern="1200">
              <a:latin typeface="Arial"/>
            </a:rPr>
            <a:t>Servo motor</a:t>
          </a:r>
        </a:p>
      </dsp:txBody>
      <dsp:txXfrm>
        <a:off x="2009" y="1477416"/>
        <a:ext cx="1581225" cy="702766"/>
      </dsp:txXfrm>
    </dsp:sp>
    <dsp:sp modelId="{6813CAEA-00FF-4756-9542-7DD09004A875}">
      <dsp:nvSpPr>
        <dsp:cNvPr id="0" name=""/>
        <dsp:cNvSpPr/>
      </dsp:nvSpPr>
      <dsp:spPr>
        <a:xfrm>
          <a:off x="1407541" y="1477416"/>
          <a:ext cx="1756916" cy="702766"/>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rtl="0">
            <a:lnSpc>
              <a:spcPct val="90000"/>
            </a:lnSpc>
            <a:spcBef>
              <a:spcPct val="0"/>
            </a:spcBef>
            <a:spcAft>
              <a:spcPct val="35000"/>
            </a:spcAft>
            <a:buNone/>
          </a:pPr>
          <a:r>
            <a:rPr lang="fr-FR" sz="2100" kern="1200">
              <a:latin typeface="Arial"/>
            </a:rPr>
            <a:t>Arduino uno</a:t>
          </a:r>
          <a:endParaRPr lang="fr-FR" sz="2100" kern="1200"/>
        </a:p>
      </dsp:txBody>
      <dsp:txXfrm>
        <a:off x="1758924" y="1477416"/>
        <a:ext cx="1054150" cy="702766"/>
      </dsp:txXfrm>
    </dsp:sp>
    <dsp:sp modelId="{FE80B26C-0C3F-43E8-9769-08EBE8839539}">
      <dsp:nvSpPr>
        <dsp:cNvPr id="0" name=""/>
        <dsp:cNvSpPr/>
      </dsp:nvSpPr>
      <dsp:spPr>
        <a:xfrm>
          <a:off x="2813074" y="1477416"/>
          <a:ext cx="1756916" cy="702766"/>
        </a:xfrm>
        <a:prstGeom prst="chevron">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fr-FR" sz="2100" kern="1200">
              <a:latin typeface="Arial"/>
            </a:rPr>
            <a:t>Matlab</a:t>
          </a:r>
          <a:endParaRPr lang="fr-FR" sz="2100" kern="1200"/>
        </a:p>
      </dsp:txBody>
      <dsp:txXfrm>
        <a:off x="3164457" y="1477416"/>
        <a:ext cx="1054150" cy="7027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5d2cabac8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5d2caba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57095241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57095241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412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None/>
            </a:pPr>
            <a:r>
              <a:rPr lang="en-US"/>
              <a:t>In Phase 1 of our project, I was responsible for the crucial task of calibrating the servo motor. Our primary goal in this phase was to create a system where the motor could recognize specific movements and respond by sending signals (1, 2, or 3) and adjusting its position accordingly. To accomplish this, I undertook a series of experiments to fine-tune the calibration process.</a:t>
            </a:r>
          </a:p>
          <a:p>
            <a:pPr>
              <a:buNone/>
            </a:pPr>
            <a:r>
              <a:rPr lang="en-US"/>
              <a:t> </a:t>
            </a:r>
          </a:p>
          <a:p>
            <a:pPr>
              <a:buNone/>
            </a:pPr>
            <a:r>
              <a:rPr lang="en-US"/>
              <a:t>Initially, I attempted to connect the servo motor to both Arduino and MATLAB, but eventually decided to establish a direct connection with MATLAB for more precise control. Once the servo motor was integrated with MATLAB, I proceeded with the calibration process to determine the correct angles that corresponded to the three distinct movements we aimed to capture.</a:t>
            </a:r>
          </a:p>
          <a:p>
            <a:pPr>
              <a:buNone/>
            </a:pPr>
            <a:r>
              <a:rPr lang="en-US"/>
              <a:t> </a:t>
            </a:r>
          </a:p>
          <a:p>
            <a:pPr>
              <a:buNone/>
            </a:pPr>
            <a:r>
              <a:rPr lang="en-US"/>
              <a:t>Through these experiments, I successfully identified the accurate calibration values for the three key positions:</a:t>
            </a:r>
          </a:p>
          <a:p>
            <a:pPr>
              <a:buNone/>
            </a:pPr>
            <a:r>
              <a:rPr lang="en-US"/>
              <a:t> </a:t>
            </a:r>
          </a:p>
          <a:p>
            <a:pPr>
              <a:buNone/>
            </a:pPr>
            <a:r>
              <a:rPr lang="en-US"/>
              <a:t>1. 45 degrees: Representing plantar flexion.</a:t>
            </a:r>
          </a:p>
          <a:p>
            <a:pPr>
              <a:buNone/>
            </a:pPr>
            <a:r>
              <a:rPr lang="en-US"/>
              <a:t>2. 0 degrees: Indicating the relaxed position.</a:t>
            </a:r>
          </a:p>
          <a:p>
            <a:pPr marL="0" indent="0">
              <a:buNone/>
            </a:pPr>
            <a:r>
              <a:rPr lang="en-US"/>
              <a:t>3. -45 degrees: Signifying dorsiflexion.</a:t>
            </a:r>
          </a:p>
        </p:txBody>
      </p:sp>
    </p:spTree>
    <p:extLst>
      <p:ext uri="{BB962C8B-B14F-4D97-AF65-F5344CB8AC3E}">
        <p14:creationId xmlns:p14="http://schemas.microsoft.com/office/powerpoint/2010/main" val="2687647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buNone/>
            </a:pPr>
            <a:r>
              <a:rPr lang="en-US"/>
              <a:t>In our project's next phase, we aimed to introduce real-time data acquisition and observe the servo motor's immediate response. However, before venturing into real-time operation, we decided to utilize the data collected during the second phase of our project. Initially, we began by reading the data related to an unfamiliar motion pattern. Subsequently, we applied a notch and band-pass filter to the data, followed by feature extraction from the filtered signals. This set of features was then input into a neural network model, which generated predictions for the intended movements. These predictions were then used to control the servo motor's actions, ensuring it moved in sync with the anticipated motion. After implementing this process for a few different data files, we observed favorable results.</a:t>
            </a:r>
            <a:endParaRPr lang="fr-FR"/>
          </a:p>
          <a:p>
            <a:pPr>
              <a:buNone/>
            </a:pPr>
            <a:r>
              <a:rPr lang="en-US"/>
              <a:t> </a:t>
            </a:r>
          </a:p>
          <a:p>
            <a:pPr>
              <a:buNone/>
            </a:pPr>
            <a:r>
              <a:rPr lang="en-US"/>
              <a:t>With the successful offline testing, we proceeded to the real-time implementation. To achieve this, we devised a method to transition from using predefined data files to capturing real-time data. We accomplished this transition by creating a Bitalino object (denoted as 'b'), initiating a background data acquisition process, allowing for a 20-second data collection period, capturing the acquired data into a designated variable, halting the background acquisition process, and finally, properly closing the Bitalino object. The real-time data was subsequently processed in a manner consistent with our previous approach.</a:t>
            </a:r>
          </a:p>
        </p:txBody>
      </p:sp>
    </p:spTree>
    <p:extLst>
      <p:ext uri="{BB962C8B-B14F-4D97-AF65-F5344CB8AC3E}">
        <p14:creationId xmlns:p14="http://schemas.microsoft.com/office/powerpoint/2010/main" val="4245842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57095241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57095241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57095241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57095241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55e7858a94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55e7858a9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5e7858a94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5e7858a94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5709524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5709524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59388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57095241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57095241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The purpose of this project is to </a:t>
            </a:r>
            <a:r>
              <a:rPr lang="en-US"/>
              <a:t>design an EMG circuit to effectively collect and filter data. </a:t>
            </a:r>
            <a:r>
              <a:rPr lang="en-GB"/>
              <a:t>We are using the EMG system to measure and record</a:t>
            </a:r>
            <a:r>
              <a:rPr lang="es"/>
              <a:t> </a:t>
            </a:r>
            <a:r>
              <a:rPr lang="es" err="1"/>
              <a:t>muscle</a:t>
            </a:r>
            <a:r>
              <a:rPr lang="es"/>
              <a:t> </a:t>
            </a:r>
            <a:r>
              <a:rPr lang="es" err="1"/>
              <a:t>electrical</a:t>
            </a:r>
            <a:r>
              <a:rPr lang="es"/>
              <a:t> </a:t>
            </a:r>
            <a:r>
              <a:rPr lang="es" err="1"/>
              <a:t>activity</a:t>
            </a:r>
            <a:r>
              <a:rPr lang="es"/>
              <a:t> </a:t>
            </a:r>
            <a:r>
              <a:rPr lang="es" err="1"/>
              <a:t>to</a:t>
            </a:r>
            <a:r>
              <a:rPr lang="es"/>
              <a:t> </a:t>
            </a:r>
            <a:r>
              <a:rPr lang="es" err="1"/>
              <a:t>rehabilitate</a:t>
            </a:r>
            <a:r>
              <a:rPr lang="es"/>
              <a:t> </a:t>
            </a:r>
            <a:r>
              <a:rPr lang="es" err="1"/>
              <a:t>stroke</a:t>
            </a:r>
            <a:r>
              <a:rPr lang="es"/>
              <a:t> </a:t>
            </a:r>
            <a:r>
              <a:rPr lang="es" err="1"/>
              <a:t>paitent</a:t>
            </a:r>
            <a:r>
              <a:rPr lang="es"/>
              <a:t> </a:t>
            </a:r>
            <a:r>
              <a:rPr lang="es" err="1"/>
              <a:t>ankle</a:t>
            </a:r>
            <a:r>
              <a:rPr lang="es"/>
              <a:t> </a:t>
            </a:r>
            <a:r>
              <a:rPr lang="es" err="1"/>
              <a:t>movements</a:t>
            </a:r>
            <a:r>
              <a:rPr lang="es"/>
              <a:t>. </a:t>
            </a:r>
            <a:r>
              <a:rPr lang="es" err="1"/>
              <a:t>Using</a:t>
            </a:r>
            <a:r>
              <a:rPr lang="es"/>
              <a:t> </a:t>
            </a:r>
            <a:r>
              <a:rPr lang="es" err="1"/>
              <a:t>electrodes</a:t>
            </a:r>
            <a:r>
              <a:rPr lang="es"/>
              <a:t>, </a:t>
            </a:r>
            <a:r>
              <a:rPr lang="es" err="1"/>
              <a:t>bitalino</a:t>
            </a:r>
            <a:r>
              <a:rPr lang="es"/>
              <a:t> kit, </a:t>
            </a:r>
            <a:r>
              <a:rPr lang="es" err="1"/>
              <a:t>mat</a:t>
            </a:r>
            <a:r>
              <a:rPr lang="es"/>
              <a:t> </a:t>
            </a:r>
            <a:r>
              <a:rPr lang="es" err="1"/>
              <a:t>lab</a:t>
            </a:r>
            <a:r>
              <a:rPr lang="es"/>
              <a:t> </a:t>
            </a:r>
            <a:r>
              <a:rPr lang="es" err="1"/>
              <a:t>for</a:t>
            </a:r>
            <a:r>
              <a:rPr lang="es"/>
              <a:t> </a:t>
            </a:r>
            <a:r>
              <a:rPr lang="es" err="1"/>
              <a:t>classifictaion</a:t>
            </a:r>
            <a:r>
              <a:rPr lang="es"/>
              <a:t>, </a:t>
            </a:r>
            <a:r>
              <a:rPr lang="es" err="1"/>
              <a:t>filtering</a:t>
            </a:r>
            <a:r>
              <a:rPr lang="es"/>
              <a:t> and </a:t>
            </a:r>
            <a:r>
              <a:rPr lang="es" err="1"/>
              <a:t>testing</a:t>
            </a:r>
            <a:r>
              <a:rPr lang="es"/>
              <a:t> </a:t>
            </a:r>
            <a:r>
              <a:rPr lang="es" err="1"/>
              <a:t>then</a:t>
            </a:r>
            <a:r>
              <a:rPr lang="es"/>
              <a:t> a servo motor </a:t>
            </a:r>
            <a:r>
              <a:rPr lang="es" err="1"/>
              <a:t>for</a:t>
            </a:r>
            <a:r>
              <a:rPr lang="es"/>
              <a:t> real time data. </a:t>
            </a:r>
            <a:endParaRPr lang="en-US"/>
          </a:p>
          <a:p>
            <a:pPr marL="0" indent="0">
              <a:buNone/>
            </a:pPr>
            <a:endParaRPr lang="en-US"/>
          </a:p>
          <a:p>
            <a:pPr marL="0" indent="0">
              <a:buNone/>
            </a:pPr>
            <a:r>
              <a:rPr lang="en-US"/>
              <a:t>The methodology for the project involves several key steps. Data acquisition is the initial phase, focusing on capturing EMG signals from specific muscle groups (which will be discussed in later slides) associated with ankle movements. After data acquisition, data analysis and filtering are performed, which includes using notch and bandpass filters to eliminate unwanted frequencies. Data classification is a pivotal stage where relevant features are extracted, and machine learning algorithms are employed for accurate categorization of the data. This process aids in customizing the rehabilitation program for individual patients. The testing phase assesses the performance of the system, with both offline and real-time testing to ensure that the system meets the desired accuracy levels. </a:t>
            </a:r>
            <a:endParaRPr lang="en-US">
              <a:highlight>
                <a:srgbClr val="FFFF00"/>
              </a:highlight>
            </a:endParaRPr>
          </a:p>
          <a:p>
            <a:pPr marL="0" indent="0">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5d16254f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5d16254f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Movement for stroke affected patients is limited with only a few degrees of freedom. In that dorsiflexion (DF) and plantar flexion (PF) (upward and downward movement of the ankle) are the most important type of movement needed for them to get back to some level of walking. The electrode placements that were used are consistent with literature reviews.  Here, we used 3 lead </a:t>
            </a:r>
            <a:r>
              <a:rPr lang="en-US" err="1"/>
              <a:t>emg</a:t>
            </a:r>
            <a:r>
              <a:rPr lang="en-US"/>
              <a:t> electrodes connected to </a:t>
            </a:r>
            <a:r>
              <a:rPr lang="en-US" err="1"/>
              <a:t>bitalino</a:t>
            </a:r>
            <a:r>
              <a:rPr lang="en-US"/>
              <a:t> to collect the signal of movement and the data is shown in the next slide. We look 10 sets of signal in each position of ankle holding it for a minimum of 5 seconds.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5d16254f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5d16254f0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1761152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57095241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57095241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752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57095241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57095241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65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57095241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57095241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821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type="title">
  <p:cSld name="TITLE">
    <p:bg>
      <p:bgPr>
        <a:gradFill>
          <a:gsLst>
            <a:gs pos="0">
              <a:schemeClr val="dk1"/>
            </a:gs>
            <a:gs pos="100000">
              <a:schemeClr val="lt1"/>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879" b="16125"/>
          <a:stretch/>
        </p:blipFill>
        <p:spPr>
          <a:xfrm>
            <a:off x="75" y="-14696"/>
            <a:ext cx="9144000" cy="4269100"/>
          </a:xfrm>
          <a:prstGeom prst="rect">
            <a:avLst/>
          </a:prstGeom>
          <a:noFill/>
          <a:ln>
            <a:noFill/>
          </a:ln>
        </p:spPr>
      </p:pic>
      <p:sp>
        <p:nvSpPr>
          <p:cNvPr id="11" name="Google Shape;11;p2"/>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6000"/>
              <a:buNone/>
              <a:defRPr sz="6000">
                <a:solidFill>
                  <a:schemeClr val="dk2"/>
                </a:solidFill>
              </a:defRPr>
            </a:lvl1pPr>
            <a:lvl2pPr lvl="1" algn="ctr" rtl="0">
              <a:spcBef>
                <a:spcPts val="0"/>
              </a:spcBef>
              <a:spcAft>
                <a:spcPts val="0"/>
              </a:spcAft>
              <a:buClr>
                <a:schemeClr val="dk2"/>
              </a:buClr>
              <a:buSzPts val="5200"/>
              <a:buNone/>
              <a:defRPr sz="5200">
                <a:solidFill>
                  <a:schemeClr val="dk2"/>
                </a:solidFill>
              </a:defRPr>
            </a:lvl2pPr>
            <a:lvl3pPr lvl="2" algn="ctr" rtl="0">
              <a:spcBef>
                <a:spcPts val="0"/>
              </a:spcBef>
              <a:spcAft>
                <a:spcPts val="0"/>
              </a:spcAft>
              <a:buClr>
                <a:schemeClr val="dk2"/>
              </a:buClr>
              <a:buSzPts val="5200"/>
              <a:buNone/>
              <a:defRPr sz="5200">
                <a:solidFill>
                  <a:schemeClr val="dk2"/>
                </a:solidFill>
              </a:defRPr>
            </a:lvl3pPr>
            <a:lvl4pPr lvl="3" algn="ctr" rtl="0">
              <a:spcBef>
                <a:spcPts val="0"/>
              </a:spcBef>
              <a:spcAft>
                <a:spcPts val="0"/>
              </a:spcAft>
              <a:buClr>
                <a:schemeClr val="dk2"/>
              </a:buClr>
              <a:buSzPts val="5200"/>
              <a:buNone/>
              <a:defRPr sz="5200">
                <a:solidFill>
                  <a:schemeClr val="dk2"/>
                </a:solidFill>
              </a:defRPr>
            </a:lvl4pPr>
            <a:lvl5pPr lvl="4" algn="ctr" rtl="0">
              <a:spcBef>
                <a:spcPts val="0"/>
              </a:spcBef>
              <a:spcAft>
                <a:spcPts val="0"/>
              </a:spcAft>
              <a:buClr>
                <a:schemeClr val="dk2"/>
              </a:buClr>
              <a:buSzPts val="5200"/>
              <a:buNone/>
              <a:defRPr sz="5200">
                <a:solidFill>
                  <a:schemeClr val="dk2"/>
                </a:solidFill>
              </a:defRPr>
            </a:lvl5pPr>
            <a:lvl6pPr lvl="5" algn="ctr" rtl="0">
              <a:spcBef>
                <a:spcPts val="0"/>
              </a:spcBef>
              <a:spcAft>
                <a:spcPts val="0"/>
              </a:spcAft>
              <a:buClr>
                <a:schemeClr val="dk2"/>
              </a:buClr>
              <a:buSzPts val="5200"/>
              <a:buNone/>
              <a:defRPr sz="5200">
                <a:solidFill>
                  <a:schemeClr val="dk2"/>
                </a:solidFill>
              </a:defRPr>
            </a:lvl6pPr>
            <a:lvl7pPr lvl="6" algn="ctr" rtl="0">
              <a:spcBef>
                <a:spcPts val="0"/>
              </a:spcBef>
              <a:spcAft>
                <a:spcPts val="0"/>
              </a:spcAft>
              <a:buClr>
                <a:schemeClr val="dk2"/>
              </a:buClr>
              <a:buSzPts val="5200"/>
              <a:buNone/>
              <a:defRPr sz="5200">
                <a:solidFill>
                  <a:schemeClr val="dk2"/>
                </a:solidFill>
              </a:defRPr>
            </a:lvl7pPr>
            <a:lvl8pPr lvl="7" algn="ctr" rtl="0">
              <a:spcBef>
                <a:spcPts val="0"/>
              </a:spcBef>
              <a:spcAft>
                <a:spcPts val="0"/>
              </a:spcAft>
              <a:buClr>
                <a:schemeClr val="dk2"/>
              </a:buClr>
              <a:buSzPts val="5200"/>
              <a:buNone/>
              <a:defRPr sz="5200">
                <a:solidFill>
                  <a:schemeClr val="dk2"/>
                </a:solidFill>
              </a:defRPr>
            </a:lvl8pPr>
            <a:lvl9pPr lvl="8" algn="ctr" rtl="0">
              <a:spcBef>
                <a:spcPts val="0"/>
              </a:spcBef>
              <a:spcAft>
                <a:spcPts val="0"/>
              </a:spcAft>
              <a:buClr>
                <a:schemeClr val="dk2"/>
              </a:buClr>
              <a:buSzPts val="5200"/>
              <a:buNone/>
              <a:defRPr sz="5200">
                <a:solidFill>
                  <a:schemeClr val="dk2"/>
                </a:solidFill>
              </a:defRPr>
            </a:lvl9pPr>
          </a:lstStyle>
          <a:p>
            <a:endParaRPr/>
          </a:p>
        </p:txBody>
      </p:sp>
      <p:sp>
        <p:nvSpPr>
          <p:cNvPr id="12" name="Google Shape;12;p2"/>
          <p:cNvSpPr txBox="1">
            <a:spLocks noGrp="1"/>
          </p:cNvSpPr>
          <p:nvPr>
            <p:ph type="subTitle" idx="1"/>
          </p:nvPr>
        </p:nvSpPr>
        <p:spPr>
          <a:xfrm flipH="1">
            <a:off x="2750257" y="3636375"/>
            <a:ext cx="36435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sz="1400">
                <a:solidFill>
                  <a:schemeClr val="dk2"/>
                </a:solidFill>
              </a:defRPr>
            </a:lvl2pPr>
            <a:lvl3pPr lvl="2" algn="ctr" rtl="0">
              <a:lnSpc>
                <a:spcPct val="100000"/>
              </a:lnSpc>
              <a:spcBef>
                <a:spcPts val="0"/>
              </a:spcBef>
              <a:spcAft>
                <a:spcPts val="0"/>
              </a:spcAft>
              <a:buClr>
                <a:schemeClr val="dk2"/>
              </a:buClr>
              <a:buSzPts val="1400"/>
              <a:buNone/>
              <a:defRPr sz="1400">
                <a:solidFill>
                  <a:schemeClr val="dk2"/>
                </a:solidFill>
              </a:defRPr>
            </a:lvl3pPr>
            <a:lvl4pPr lvl="3" algn="ctr" rtl="0">
              <a:lnSpc>
                <a:spcPct val="100000"/>
              </a:lnSpc>
              <a:spcBef>
                <a:spcPts val="0"/>
              </a:spcBef>
              <a:spcAft>
                <a:spcPts val="0"/>
              </a:spcAft>
              <a:buClr>
                <a:schemeClr val="dk2"/>
              </a:buClr>
              <a:buSzPts val="1400"/>
              <a:buNone/>
              <a:defRPr sz="1400">
                <a:solidFill>
                  <a:schemeClr val="dk2"/>
                </a:solidFill>
              </a:defRPr>
            </a:lvl4pPr>
            <a:lvl5pPr lvl="4" algn="ctr" rtl="0">
              <a:lnSpc>
                <a:spcPct val="100000"/>
              </a:lnSpc>
              <a:spcBef>
                <a:spcPts val="0"/>
              </a:spcBef>
              <a:spcAft>
                <a:spcPts val="0"/>
              </a:spcAft>
              <a:buClr>
                <a:schemeClr val="dk2"/>
              </a:buClr>
              <a:buSzPts val="1400"/>
              <a:buNone/>
              <a:defRPr sz="1400">
                <a:solidFill>
                  <a:schemeClr val="dk2"/>
                </a:solidFill>
              </a:defRPr>
            </a:lvl5pPr>
            <a:lvl6pPr lvl="5" algn="ctr" rtl="0">
              <a:lnSpc>
                <a:spcPct val="100000"/>
              </a:lnSpc>
              <a:spcBef>
                <a:spcPts val="0"/>
              </a:spcBef>
              <a:spcAft>
                <a:spcPts val="0"/>
              </a:spcAft>
              <a:buClr>
                <a:schemeClr val="dk2"/>
              </a:buClr>
              <a:buSzPts val="1400"/>
              <a:buNone/>
              <a:defRPr sz="1400">
                <a:solidFill>
                  <a:schemeClr val="dk2"/>
                </a:solidFill>
              </a:defRPr>
            </a:lvl6pPr>
            <a:lvl7pPr lvl="6" algn="ctr" rtl="0">
              <a:lnSpc>
                <a:spcPct val="100000"/>
              </a:lnSpc>
              <a:spcBef>
                <a:spcPts val="0"/>
              </a:spcBef>
              <a:spcAft>
                <a:spcPts val="0"/>
              </a:spcAft>
              <a:buClr>
                <a:schemeClr val="dk2"/>
              </a:buClr>
              <a:buSzPts val="1400"/>
              <a:buNone/>
              <a:defRPr sz="1400">
                <a:solidFill>
                  <a:schemeClr val="dk2"/>
                </a:solidFill>
              </a:defRPr>
            </a:lvl7pPr>
            <a:lvl8pPr lvl="7" algn="ctr" rtl="0">
              <a:lnSpc>
                <a:spcPct val="100000"/>
              </a:lnSpc>
              <a:spcBef>
                <a:spcPts val="0"/>
              </a:spcBef>
              <a:spcAft>
                <a:spcPts val="0"/>
              </a:spcAft>
              <a:buClr>
                <a:schemeClr val="dk2"/>
              </a:buClr>
              <a:buSzPts val="1400"/>
              <a:buNone/>
              <a:defRPr sz="1400">
                <a:solidFill>
                  <a:schemeClr val="dk2"/>
                </a:solidFill>
              </a:defRPr>
            </a:lvl8pPr>
            <a:lvl9pPr lvl="8" algn="ctr" rtl="0">
              <a:lnSpc>
                <a:spcPct val="100000"/>
              </a:lnSpc>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2">
  <p:cSld name="CUSTOM_6">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l="5569" t="6777" r="40405"/>
          <a:stretch/>
        </p:blipFill>
        <p:spPr>
          <a:xfrm flipH="1">
            <a:off x="5493725" y="-13741"/>
            <a:ext cx="3650275" cy="3543151"/>
          </a:xfrm>
          <a:prstGeom prst="rect">
            <a:avLst/>
          </a:prstGeom>
          <a:noFill/>
          <a:ln>
            <a:noFill/>
          </a:ln>
        </p:spPr>
      </p:pic>
      <p:pic>
        <p:nvPicPr>
          <p:cNvPr id="84" name="Google Shape;84;p11"/>
          <p:cNvPicPr preferRelativeResize="0"/>
          <p:nvPr/>
        </p:nvPicPr>
        <p:blipFill rotWithShape="1">
          <a:blip r:embed="rId2">
            <a:alphaModFix/>
          </a:blip>
          <a:srcRect l="5569" t="6777" r="40405"/>
          <a:stretch/>
        </p:blipFill>
        <p:spPr>
          <a:xfrm rot="10800000" flipH="1">
            <a:off x="100" y="1634668"/>
            <a:ext cx="3650275" cy="3543151"/>
          </a:xfrm>
          <a:prstGeom prst="rect">
            <a:avLst/>
          </a:prstGeom>
          <a:noFill/>
          <a:ln>
            <a:noFill/>
          </a:ln>
        </p:spPr>
      </p:pic>
      <p:sp>
        <p:nvSpPr>
          <p:cNvPr id="85" name="Google Shape;85;p11"/>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86" name="Google Shape;86;p11"/>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87" name="Google Shape;87;p11"/>
          <p:cNvCxnSpPr/>
          <p:nvPr/>
        </p:nvCxnSpPr>
        <p:spPr>
          <a:xfrm>
            <a:off x="3681150" y="2571750"/>
            <a:ext cx="179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2">
  <p:cSld name="CUSTOM_7">
    <p:spTree>
      <p:nvGrpSpPr>
        <p:cNvPr id="1" name="Shape 88"/>
        <p:cNvGrpSpPr/>
        <p:nvPr/>
      </p:nvGrpSpPr>
      <p:grpSpPr>
        <a:xfrm>
          <a:off x="0" y="0"/>
          <a:ext cx="0" cy="0"/>
          <a:chOff x="0" y="0"/>
          <a:chExt cx="0" cy="0"/>
        </a:xfrm>
      </p:grpSpPr>
      <p:pic>
        <p:nvPicPr>
          <p:cNvPr id="89" name="Google Shape;89;p12"/>
          <p:cNvPicPr preferRelativeResize="0"/>
          <p:nvPr/>
        </p:nvPicPr>
        <p:blipFill rotWithShape="1">
          <a:blip r:embed="rId2">
            <a:alphaModFix/>
          </a:blip>
          <a:srcRect l="5569" t="6777" r="40405"/>
          <a:stretch/>
        </p:blipFill>
        <p:spPr>
          <a:xfrm flipH="1">
            <a:off x="6936675" y="-13734"/>
            <a:ext cx="2207323" cy="2142550"/>
          </a:xfrm>
          <a:prstGeom prst="rect">
            <a:avLst/>
          </a:prstGeom>
          <a:noFill/>
          <a:ln>
            <a:noFill/>
          </a:ln>
        </p:spPr>
      </p:pic>
      <p:sp>
        <p:nvSpPr>
          <p:cNvPr id="90" name="Google Shape;90;p12"/>
          <p:cNvSpPr txBox="1">
            <a:spLocks noGrp="1"/>
          </p:cNvSpPr>
          <p:nvPr>
            <p:ph type="ctrTitle"/>
          </p:nvPr>
        </p:nvSpPr>
        <p:spPr>
          <a:xfrm>
            <a:off x="749100" y="500825"/>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p:cSld name="CUSTOM_7_1">
    <p:spTree>
      <p:nvGrpSpPr>
        <p:cNvPr id="1" name="Shape 91"/>
        <p:cNvGrpSpPr/>
        <p:nvPr/>
      </p:nvGrpSpPr>
      <p:grpSpPr>
        <a:xfrm>
          <a:off x="0" y="0"/>
          <a:ext cx="0" cy="0"/>
          <a:chOff x="0" y="0"/>
          <a:chExt cx="0" cy="0"/>
        </a:xfrm>
      </p:grpSpPr>
      <p:pic>
        <p:nvPicPr>
          <p:cNvPr id="92" name="Google Shape;92;p13"/>
          <p:cNvPicPr preferRelativeResize="0"/>
          <p:nvPr/>
        </p:nvPicPr>
        <p:blipFill rotWithShape="1">
          <a:blip r:embed="rId2">
            <a:alphaModFix/>
          </a:blip>
          <a:srcRect l="5569" t="6777" r="40405"/>
          <a:stretch/>
        </p:blipFill>
        <p:spPr>
          <a:xfrm flipH="1">
            <a:off x="6936675" y="-13734"/>
            <a:ext cx="2207323" cy="2142550"/>
          </a:xfrm>
          <a:prstGeom prst="rect">
            <a:avLst/>
          </a:prstGeom>
          <a:noFill/>
          <a:ln>
            <a:noFill/>
          </a:ln>
        </p:spPr>
      </p:pic>
      <p:sp>
        <p:nvSpPr>
          <p:cNvPr id="93" name="Google Shape;93;p13"/>
          <p:cNvSpPr txBox="1">
            <a:spLocks noGrp="1"/>
          </p:cNvSpPr>
          <p:nvPr>
            <p:ph type="ctrTitle"/>
          </p:nvPr>
        </p:nvSpPr>
        <p:spPr>
          <a:xfrm flipH="1">
            <a:off x="749100" y="507400"/>
            <a:ext cx="8394900" cy="670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4" name="Google Shape;94;p13"/>
          <p:cNvSpPr txBox="1">
            <a:spLocks noGrp="1"/>
          </p:cNvSpPr>
          <p:nvPr>
            <p:ph type="ctrTitle" idx="2"/>
          </p:nvPr>
        </p:nvSpPr>
        <p:spPr>
          <a:xfrm>
            <a:off x="1690457" y="19083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95" name="Google Shape;95;p13"/>
          <p:cNvSpPr txBox="1">
            <a:spLocks noGrp="1"/>
          </p:cNvSpPr>
          <p:nvPr>
            <p:ph type="subTitle" idx="1"/>
          </p:nvPr>
        </p:nvSpPr>
        <p:spPr>
          <a:xfrm>
            <a:off x="20518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96" name="Google Shape;96;p13"/>
          <p:cNvSpPr txBox="1">
            <a:spLocks noGrp="1"/>
          </p:cNvSpPr>
          <p:nvPr>
            <p:ph type="ctrTitle" idx="3"/>
          </p:nvPr>
        </p:nvSpPr>
        <p:spPr>
          <a:xfrm>
            <a:off x="1690457" y="341026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97" name="Google Shape;97;p13"/>
          <p:cNvSpPr txBox="1">
            <a:spLocks noGrp="1"/>
          </p:cNvSpPr>
          <p:nvPr>
            <p:ph type="subTitle" idx="4"/>
          </p:nvPr>
        </p:nvSpPr>
        <p:spPr>
          <a:xfrm>
            <a:off x="20518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98" name="Google Shape;98;p13"/>
          <p:cNvSpPr txBox="1">
            <a:spLocks noGrp="1"/>
          </p:cNvSpPr>
          <p:nvPr>
            <p:ph type="ctrTitle" idx="5"/>
          </p:nvPr>
        </p:nvSpPr>
        <p:spPr>
          <a:xfrm>
            <a:off x="4824357" y="19083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99" name="Google Shape;99;p13"/>
          <p:cNvSpPr txBox="1">
            <a:spLocks noGrp="1"/>
          </p:cNvSpPr>
          <p:nvPr>
            <p:ph type="subTitle" idx="6"/>
          </p:nvPr>
        </p:nvSpPr>
        <p:spPr>
          <a:xfrm>
            <a:off x="5185707" y="23697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100" name="Google Shape;100;p13"/>
          <p:cNvSpPr txBox="1">
            <a:spLocks noGrp="1"/>
          </p:cNvSpPr>
          <p:nvPr>
            <p:ph type="ctrTitle" idx="7"/>
          </p:nvPr>
        </p:nvSpPr>
        <p:spPr>
          <a:xfrm>
            <a:off x="4824357" y="341026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01" name="Google Shape;101;p13"/>
          <p:cNvSpPr txBox="1">
            <a:spLocks noGrp="1"/>
          </p:cNvSpPr>
          <p:nvPr>
            <p:ph type="subTitle" idx="8"/>
          </p:nvPr>
        </p:nvSpPr>
        <p:spPr>
          <a:xfrm>
            <a:off x="5185707" y="38717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102" name="Google Shape;102;p13"/>
          <p:cNvCxnSpPr/>
          <p:nvPr/>
        </p:nvCxnSpPr>
        <p:spPr>
          <a:xfrm>
            <a:off x="2273400" y="2110663"/>
            <a:ext cx="4597200" cy="0"/>
          </a:xfrm>
          <a:prstGeom prst="straightConnector1">
            <a:avLst/>
          </a:prstGeom>
          <a:noFill/>
          <a:ln w="19050" cap="flat" cmpd="sng">
            <a:solidFill>
              <a:schemeClr val="dk2"/>
            </a:solidFill>
            <a:prstDash val="solid"/>
            <a:round/>
            <a:headEnd type="none" w="med" len="med"/>
            <a:tailEnd type="none" w="med" len="med"/>
          </a:ln>
        </p:spPr>
      </p:cxnSp>
      <p:cxnSp>
        <p:nvCxnSpPr>
          <p:cNvPr id="103" name="Google Shape;103;p13"/>
          <p:cNvCxnSpPr/>
          <p:nvPr/>
        </p:nvCxnSpPr>
        <p:spPr>
          <a:xfrm>
            <a:off x="2273400" y="3627438"/>
            <a:ext cx="4597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0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9">
    <p:bg>
      <p:bgPr>
        <a:no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bg>
      <p:bgPr>
        <a:gradFill>
          <a:gsLst>
            <a:gs pos="0">
              <a:schemeClr val="dk1"/>
            </a:gs>
            <a:gs pos="100000">
              <a:schemeClr val="lt1"/>
            </a:gs>
          </a:gsLst>
          <a:lin ang="5400700" scaled="0"/>
        </a:gra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904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5" name="Google Shape;15;p3"/>
          <p:cNvSpPr txBox="1">
            <a:spLocks noGrp="1"/>
          </p:cNvSpPr>
          <p:nvPr>
            <p:ph type="subTitle" idx="1"/>
          </p:nvPr>
        </p:nvSpPr>
        <p:spPr>
          <a:xfrm>
            <a:off x="20518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16" name="Google Shape;16;p3"/>
          <p:cNvSpPr txBox="1">
            <a:spLocks noGrp="1"/>
          </p:cNvSpPr>
          <p:nvPr>
            <p:ph type="ctrTitle" idx="2"/>
          </p:nvPr>
        </p:nvSpPr>
        <p:spPr>
          <a:xfrm>
            <a:off x="16904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7" name="Google Shape;17;p3"/>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18" name="Google Shape;18;p3"/>
          <p:cNvSpPr txBox="1">
            <a:spLocks noGrp="1"/>
          </p:cNvSpPr>
          <p:nvPr>
            <p:ph type="ctrTitle" idx="4"/>
          </p:nvPr>
        </p:nvSpPr>
        <p:spPr>
          <a:xfrm>
            <a:off x="4824357" y="2040013"/>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9" name="Google Shape;19;p3"/>
          <p:cNvSpPr txBox="1">
            <a:spLocks noGrp="1"/>
          </p:cNvSpPr>
          <p:nvPr>
            <p:ph type="subTitle" idx="5"/>
          </p:nvPr>
        </p:nvSpPr>
        <p:spPr>
          <a:xfrm>
            <a:off x="5185707" y="25014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20" name="Google Shape;20;p3"/>
          <p:cNvSpPr txBox="1">
            <a:spLocks noGrp="1"/>
          </p:cNvSpPr>
          <p:nvPr>
            <p:ph type="ctrTitle" idx="6"/>
          </p:nvPr>
        </p:nvSpPr>
        <p:spPr>
          <a:xfrm>
            <a:off x="4824357" y="3587138"/>
            <a:ext cx="2629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21" name="Google Shape;21;p3"/>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22" name="Google Shape;22;p3"/>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 name="Google Shape;23;p3"/>
          <p:cNvSpPr txBox="1">
            <a:spLocks noGrp="1"/>
          </p:cNvSpPr>
          <p:nvPr>
            <p:ph type="title" idx="9" hasCustomPrompt="1"/>
          </p:nvPr>
        </p:nvSpPr>
        <p:spPr>
          <a:xfrm>
            <a:off x="21281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13" hasCustomPrompt="1"/>
          </p:nvPr>
        </p:nvSpPr>
        <p:spPr>
          <a:xfrm>
            <a:off x="21281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14" hasCustomPrompt="1"/>
          </p:nvPr>
        </p:nvSpPr>
        <p:spPr>
          <a:xfrm>
            <a:off x="5262057" y="16194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title" idx="15" hasCustomPrompt="1"/>
          </p:nvPr>
        </p:nvSpPr>
        <p:spPr>
          <a:xfrm>
            <a:off x="5262057" y="3166562"/>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7" name="Google Shape;27;p3"/>
          <p:cNvCxnSpPr/>
          <p:nvPr/>
        </p:nvCxnSpPr>
        <p:spPr>
          <a:xfrm>
            <a:off x="2273400" y="2242363"/>
            <a:ext cx="4597200" cy="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8;p3"/>
          <p:cNvCxnSpPr/>
          <p:nvPr/>
        </p:nvCxnSpPr>
        <p:spPr>
          <a:xfrm>
            <a:off x="2273400" y="3804313"/>
            <a:ext cx="4597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CUSTOM_2_1">
    <p:bg>
      <p:bgPr>
        <a:gradFill>
          <a:gsLst>
            <a:gs pos="0">
              <a:schemeClr val="dk1"/>
            </a:gs>
            <a:gs pos="100000">
              <a:schemeClr val="lt1"/>
            </a:gs>
          </a:gsLst>
          <a:lin ang="5400700" scaled="0"/>
        </a:gradFill>
        <a:effectLst/>
      </p:bgPr>
    </p:bg>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5569" t="6777" r="40405"/>
          <a:stretch/>
        </p:blipFill>
        <p:spPr>
          <a:xfrm>
            <a:off x="0" y="-13734"/>
            <a:ext cx="2207323" cy="2142550"/>
          </a:xfrm>
          <a:prstGeom prst="rect">
            <a:avLst/>
          </a:prstGeom>
          <a:noFill/>
          <a:ln>
            <a:noFill/>
          </a:ln>
        </p:spPr>
      </p:pic>
      <p:sp>
        <p:nvSpPr>
          <p:cNvPr id="31" name="Google Shape;31;p4"/>
          <p:cNvSpPr txBox="1">
            <a:spLocks noGrp="1"/>
          </p:cNvSpPr>
          <p:nvPr>
            <p:ph type="ctrTitle"/>
          </p:nvPr>
        </p:nvSpPr>
        <p:spPr>
          <a:xfrm flipH="1">
            <a:off x="-100" y="507400"/>
            <a:ext cx="83949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UMBERS + TEXT">
  <p:cSld name="CUSTOM_2_1_2">
    <p:bg>
      <p:bgPr>
        <a:gradFill>
          <a:gsLst>
            <a:gs pos="0">
              <a:schemeClr val="dk1"/>
            </a:gs>
            <a:gs pos="100000">
              <a:schemeClr val="lt1"/>
            </a:gs>
          </a:gsLst>
          <a:lin ang="5400700" scaled="0"/>
        </a:gra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flipH="1">
            <a:off x="-100" y="507400"/>
            <a:ext cx="83949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pic>
        <p:nvPicPr>
          <p:cNvPr id="34" name="Google Shape;34;p5"/>
          <p:cNvPicPr preferRelativeResize="0"/>
          <p:nvPr/>
        </p:nvPicPr>
        <p:blipFill rotWithShape="1">
          <a:blip r:embed="rId2">
            <a:alphaModFix/>
          </a:blip>
          <a:srcRect l="5569" t="6777" r="40405"/>
          <a:stretch/>
        </p:blipFill>
        <p:spPr>
          <a:xfrm>
            <a:off x="0" y="-13734"/>
            <a:ext cx="2207323" cy="2142550"/>
          </a:xfrm>
          <a:prstGeom prst="rect">
            <a:avLst/>
          </a:prstGeom>
          <a:noFill/>
          <a:ln>
            <a:noFill/>
          </a:ln>
        </p:spPr>
      </p:pic>
      <p:sp>
        <p:nvSpPr>
          <p:cNvPr id="35" name="Google Shape;35;p5"/>
          <p:cNvSpPr/>
          <p:nvPr/>
        </p:nvSpPr>
        <p:spPr>
          <a:xfrm>
            <a:off x="6603225" y="2224175"/>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6" name="Google Shape;36;p5"/>
          <p:cNvSpPr txBox="1">
            <a:spLocks noGrp="1"/>
          </p:cNvSpPr>
          <p:nvPr>
            <p:ph type="title" idx="2" hasCustomPrompt="1"/>
          </p:nvPr>
        </p:nvSpPr>
        <p:spPr>
          <a:xfrm>
            <a:off x="6786025" y="234187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5"/>
          <p:cNvSpPr txBox="1">
            <a:spLocks noGrp="1"/>
          </p:cNvSpPr>
          <p:nvPr>
            <p:ph type="subTitle" idx="1"/>
          </p:nvPr>
        </p:nvSpPr>
        <p:spPr>
          <a:xfrm>
            <a:off x="6679232" y="27592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38" name="Google Shape;38;p5"/>
          <p:cNvSpPr/>
          <p:nvPr/>
        </p:nvSpPr>
        <p:spPr>
          <a:xfrm>
            <a:off x="4439025" y="2224175"/>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39" name="Google Shape;39;p5"/>
          <p:cNvSpPr txBox="1">
            <a:spLocks noGrp="1"/>
          </p:cNvSpPr>
          <p:nvPr>
            <p:ph type="title" idx="3" hasCustomPrompt="1"/>
          </p:nvPr>
        </p:nvSpPr>
        <p:spPr>
          <a:xfrm>
            <a:off x="4621825" y="234187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0" name="Google Shape;40;p5"/>
          <p:cNvSpPr txBox="1">
            <a:spLocks noGrp="1"/>
          </p:cNvSpPr>
          <p:nvPr>
            <p:ph type="subTitle" idx="4"/>
          </p:nvPr>
        </p:nvSpPr>
        <p:spPr>
          <a:xfrm>
            <a:off x="4515032" y="275922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41" name="Google Shape;41;p5"/>
          <p:cNvSpPr/>
          <p:nvPr/>
        </p:nvSpPr>
        <p:spPr>
          <a:xfrm>
            <a:off x="6603225" y="3249050"/>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2" name="Google Shape;42;p5"/>
          <p:cNvSpPr txBox="1">
            <a:spLocks noGrp="1"/>
          </p:cNvSpPr>
          <p:nvPr>
            <p:ph type="title" idx="5" hasCustomPrompt="1"/>
          </p:nvPr>
        </p:nvSpPr>
        <p:spPr>
          <a:xfrm>
            <a:off x="6786025" y="3366750"/>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5"/>
          <p:cNvSpPr txBox="1">
            <a:spLocks noGrp="1"/>
          </p:cNvSpPr>
          <p:nvPr>
            <p:ph type="subTitle" idx="6"/>
          </p:nvPr>
        </p:nvSpPr>
        <p:spPr>
          <a:xfrm>
            <a:off x="6679232" y="37841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44" name="Google Shape;44;p5"/>
          <p:cNvSpPr/>
          <p:nvPr/>
        </p:nvSpPr>
        <p:spPr>
          <a:xfrm>
            <a:off x="4439025" y="3249050"/>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5" name="Google Shape;45;p5"/>
          <p:cNvSpPr txBox="1">
            <a:spLocks noGrp="1"/>
          </p:cNvSpPr>
          <p:nvPr>
            <p:ph type="title" idx="7" hasCustomPrompt="1"/>
          </p:nvPr>
        </p:nvSpPr>
        <p:spPr>
          <a:xfrm>
            <a:off x="4621825" y="3366750"/>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5"/>
          <p:cNvSpPr txBox="1">
            <a:spLocks noGrp="1"/>
          </p:cNvSpPr>
          <p:nvPr>
            <p:ph type="subTitle" idx="8"/>
          </p:nvPr>
        </p:nvSpPr>
        <p:spPr>
          <a:xfrm>
            <a:off x="4515032" y="3784100"/>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47" name="Google Shape;47;p5"/>
          <p:cNvSpPr/>
          <p:nvPr/>
        </p:nvSpPr>
        <p:spPr>
          <a:xfrm>
            <a:off x="1515950" y="1321325"/>
            <a:ext cx="2058600" cy="902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
              <a:t>         </a:t>
            </a:r>
            <a:endParaRPr/>
          </a:p>
        </p:txBody>
      </p:sp>
      <p:sp>
        <p:nvSpPr>
          <p:cNvPr id="48" name="Google Shape;48;p5"/>
          <p:cNvSpPr txBox="1">
            <a:spLocks noGrp="1"/>
          </p:cNvSpPr>
          <p:nvPr>
            <p:ph type="title" idx="9" hasCustomPrompt="1"/>
          </p:nvPr>
        </p:nvSpPr>
        <p:spPr>
          <a:xfrm>
            <a:off x="1698750" y="1439025"/>
            <a:ext cx="1692900" cy="453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5"/>
          <p:cNvSpPr txBox="1">
            <a:spLocks noGrp="1"/>
          </p:cNvSpPr>
          <p:nvPr>
            <p:ph type="subTitle" idx="13"/>
          </p:nvPr>
        </p:nvSpPr>
        <p:spPr>
          <a:xfrm>
            <a:off x="1591957" y="1856375"/>
            <a:ext cx="19065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p:cSld name="CUSTOM_2_1_1">
    <p:bg>
      <p:bgPr>
        <a:gradFill>
          <a:gsLst>
            <a:gs pos="0">
              <a:schemeClr val="dk1"/>
            </a:gs>
            <a:gs pos="100000">
              <a:schemeClr val="lt1"/>
            </a:gs>
          </a:gsLst>
          <a:lin ang="5400700" scaled="0"/>
        </a:gradFill>
        <a:effectLst/>
      </p:bgPr>
    </p:bg>
    <p:spTree>
      <p:nvGrpSpPr>
        <p:cNvPr id="1"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l="5569" t="6777" r="40405"/>
          <a:stretch/>
        </p:blipFill>
        <p:spPr>
          <a:xfrm rot="10800000">
            <a:off x="6936675" y="3007808"/>
            <a:ext cx="2207323" cy="2142550"/>
          </a:xfrm>
          <a:prstGeom prst="rect">
            <a:avLst/>
          </a:prstGeom>
          <a:noFill/>
          <a:ln>
            <a:noFill/>
          </a:ln>
        </p:spPr>
      </p:pic>
      <p:pic>
        <p:nvPicPr>
          <p:cNvPr id="52" name="Google Shape;52;p6"/>
          <p:cNvPicPr preferRelativeResize="0"/>
          <p:nvPr/>
        </p:nvPicPr>
        <p:blipFill rotWithShape="1">
          <a:blip r:embed="rId2">
            <a:alphaModFix/>
          </a:blip>
          <a:srcRect l="5569" t="6777" r="40405"/>
          <a:stretch/>
        </p:blipFill>
        <p:spPr>
          <a:xfrm>
            <a:off x="0" y="-13734"/>
            <a:ext cx="2207323" cy="2142550"/>
          </a:xfrm>
          <a:prstGeom prst="rect">
            <a:avLst/>
          </a:prstGeom>
          <a:noFill/>
          <a:ln>
            <a:noFill/>
          </a:ln>
        </p:spPr>
      </p:pic>
      <p:sp>
        <p:nvSpPr>
          <p:cNvPr id="53" name="Google Shape;53;p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4" name="Google Shape;54;p6"/>
          <p:cNvSpPr txBox="1">
            <a:spLocks noGrp="1"/>
          </p:cNvSpPr>
          <p:nvPr>
            <p:ph type="subTitle" idx="1"/>
          </p:nvPr>
        </p:nvSpPr>
        <p:spPr>
          <a:xfrm>
            <a:off x="4837607" y="2387850"/>
            <a:ext cx="1906500" cy="36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a:endParaRPr/>
          </a:p>
        </p:txBody>
      </p:sp>
      <p:cxnSp>
        <p:nvCxnSpPr>
          <p:cNvPr id="55" name="Google Shape;55;p6"/>
          <p:cNvCxnSpPr/>
          <p:nvPr/>
        </p:nvCxnSpPr>
        <p:spPr>
          <a:xfrm>
            <a:off x="4572000" y="1228200"/>
            <a:ext cx="0" cy="2687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p:cSld name="CUSTOM_2">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l="5569" t="6777" r="40405"/>
          <a:stretch/>
        </p:blipFill>
        <p:spPr>
          <a:xfrm rot="10800000">
            <a:off x="5493725" y="1634668"/>
            <a:ext cx="3650275" cy="3543151"/>
          </a:xfrm>
          <a:prstGeom prst="rect">
            <a:avLst/>
          </a:prstGeom>
          <a:noFill/>
          <a:ln>
            <a:noFill/>
          </a:ln>
        </p:spPr>
      </p:pic>
      <p:sp>
        <p:nvSpPr>
          <p:cNvPr id="58" name="Google Shape;58;p7"/>
          <p:cNvSpPr txBox="1">
            <a:spLocks noGrp="1"/>
          </p:cNvSpPr>
          <p:nvPr>
            <p:ph type="subTitle" idx="1"/>
          </p:nvPr>
        </p:nvSpPr>
        <p:spPr>
          <a:xfrm>
            <a:off x="1397425" y="2809300"/>
            <a:ext cx="3012600" cy="174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None/>
              <a:defRPr sz="1200">
                <a:solidFill>
                  <a:schemeClr val="dk2"/>
                </a:solidFill>
              </a:defRPr>
            </a:lvl1pPr>
            <a:lvl2pPr lvl="1" rtl="0">
              <a:lnSpc>
                <a:spcPct val="100000"/>
              </a:lnSpc>
              <a:spcBef>
                <a:spcPts val="0"/>
              </a:spcBef>
              <a:spcAft>
                <a:spcPts val="0"/>
              </a:spcAft>
              <a:buClr>
                <a:schemeClr val="dk2"/>
              </a:buClr>
              <a:buSzPts val="1200"/>
              <a:buNone/>
              <a:defRPr sz="1200">
                <a:solidFill>
                  <a:schemeClr val="dk2"/>
                </a:solidFill>
              </a:defRPr>
            </a:lvl2pPr>
            <a:lvl3pPr lvl="2" rtl="0">
              <a:lnSpc>
                <a:spcPct val="100000"/>
              </a:lnSpc>
              <a:spcBef>
                <a:spcPts val="0"/>
              </a:spcBef>
              <a:spcAft>
                <a:spcPts val="0"/>
              </a:spcAft>
              <a:buClr>
                <a:schemeClr val="dk2"/>
              </a:buClr>
              <a:buSzPts val="1200"/>
              <a:buNone/>
              <a:defRPr sz="1200">
                <a:solidFill>
                  <a:schemeClr val="dk2"/>
                </a:solidFill>
              </a:defRPr>
            </a:lvl3pPr>
            <a:lvl4pPr lvl="3" rtl="0">
              <a:lnSpc>
                <a:spcPct val="100000"/>
              </a:lnSpc>
              <a:spcBef>
                <a:spcPts val="0"/>
              </a:spcBef>
              <a:spcAft>
                <a:spcPts val="0"/>
              </a:spcAft>
              <a:buClr>
                <a:schemeClr val="dk2"/>
              </a:buClr>
              <a:buSzPts val="1200"/>
              <a:buNone/>
              <a:defRPr sz="1200">
                <a:solidFill>
                  <a:schemeClr val="dk2"/>
                </a:solidFill>
              </a:defRPr>
            </a:lvl4pPr>
            <a:lvl5pPr lvl="4" rtl="0">
              <a:lnSpc>
                <a:spcPct val="100000"/>
              </a:lnSpc>
              <a:spcBef>
                <a:spcPts val="0"/>
              </a:spcBef>
              <a:spcAft>
                <a:spcPts val="0"/>
              </a:spcAft>
              <a:buClr>
                <a:schemeClr val="dk2"/>
              </a:buClr>
              <a:buSzPts val="1200"/>
              <a:buNone/>
              <a:defRPr sz="1200">
                <a:solidFill>
                  <a:schemeClr val="dk2"/>
                </a:solidFill>
              </a:defRPr>
            </a:lvl5pPr>
            <a:lvl6pPr lvl="5" rtl="0">
              <a:lnSpc>
                <a:spcPct val="100000"/>
              </a:lnSpc>
              <a:spcBef>
                <a:spcPts val="0"/>
              </a:spcBef>
              <a:spcAft>
                <a:spcPts val="0"/>
              </a:spcAft>
              <a:buClr>
                <a:schemeClr val="dk2"/>
              </a:buClr>
              <a:buSzPts val="1200"/>
              <a:buNone/>
              <a:defRPr sz="1200">
                <a:solidFill>
                  <a:schemeClr val="dk2"/>
                </a:solidFill>
              </a:defRPr>
            </a:lvl6pPr>
            <a:lvl7pPr lvl="6" rtl="0">
              <a:lnSpc>
                <a:spcPct val="100000"/>
              </a:lnSpc>
              <a:spcBef>
                <a:spcPts val="0"/>
              </a:spcBef>
              <a:spcAft>
                <a:spcPts val="0"/>
              </a:spcAft>
              <a:buClr>
                <a:schemeClr val="dk2"/>
              </a:buClr>
              <a:buSzPts val="1200"/>
              <a:buNone/>
              <a:defRPr sz="1200">
                <a:solidFill>
                  <a:schemeClr val="dk2"/>
                </a:solidFill>
              </a:defRPr>
            </a:lvl7pPr>
            <a:lvl8pPr lvl="7" rtl="0">
              <a:lnSpc>
                <a:spcPct val="100000"/>
              </a:lnSpc>
              <a:spcBef>
                <a:spcPts val="0"/>
              </a:spcBef>
              <a:spcAft>
                <a:spcPts val="0"/>
              </a:spcAft>
              <a:buClr>
                <a:schemeClr val="dk2"/>
              </a:buClr>
              <a:buSzPts val="1200"/>
              <a:buNone/>
              <a:defRPr sz="1200">
                <a:solidFill>
                  <a:schemeClr val="dk2"/>
                </a:solidFill>
              </a:defRPr>
            </a:lvl8pPr>
            <a:lvl9pPr lvl="8" rtl="0">
              <a:lnSpc>
                <a:spcPct val="100000"/>
              </a:lnSpc>
              <a:spcBef>
                <a:spcPts val="0"/>
              </a:spcBef>
              <a:spcAft>
                <a:spcPts val="0"/>
              </a:spcAft>
              <a:buClr>
                <a:schemeClr val="dk2"/>
              </a:buClr>
              <a:buSzPts val="1200"/>
              <a:buNone/>
              <a:defRPr sz="1200">
                <a:solidFill>
                  <a:schemeClr val="dk2"/>
                </a:solidFill>
              </a:defRPr>
            </a:lvl9pPr>
          </a:lstStyle>
          <a:p>
            <a:endParaRPr/>
          </a:p>
        </p:txBody>
      </p:sp>
      <p:cxnSp>
        <p:nvCxnSpPr>
          <p:cNvPr id="59" name="Google Shape;59;p7"/>
          <p:cNvCxnSpPr/>
          <p:nvPr/>
        </p:nvCxnSpPr>
        <p:spPr>
          <a:xfrm>
            <a:off x="3444375" y="2693550"/>
            <a:ext cx="1797900" cy="0"/>
          </a:xfrm>
          <a:prstGeom prst="straightConnector1">
            <a:avLst/>
          </a:prstGeom>
          <a:noFill/>
          <a:ln w="19050" cap="flat" cmpd="sng">
            <a:solidFill>
              <a:schemeClr val="dk2"/>
            </a:solidFill>
            <a:prstDash val="solid"/>
            <a:round/>
            <a:headEnd type="none" w="med" len="med"/>
            <a:tailEnd type="none" w="med" len="med"/>
          </a:ln>
        </p:spPr>
      </p:cxnSp>
      <p:sp>
        <p:nvSpPr>
          <p:cNvPr id="60" name="Google Shape;60;p7"/>
          <p:cNvSpPr txBox="1">
            <a:spLocks noGrp="1"/>
          </p:cNvSpPr>
          <p:nvPr>
            <p:ph type="ctrTitle"/>
          </p:nvPr>
        </p:nvSpPr>
        <p:spPr>
          <a:xfrm flipH="1">
            <a:off x="2714084" y="1890188"/>
            <a:ext cx="3956100" cy="670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4800"/>
              <a:buNone/>
              <a:defRPr sz="48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277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CUSTOM_3">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l="5569" t="6777" r="40405"/>
          <a:stretch/>
        </p:blipFill>
        <p:spPr>
          <a:xfrm flipH="1">
            <a:off x="6936675" y="-13734"/>
            <a:ext cx="2207323" cy="2142550"/>
          </a:xfrm>
          <a:prstGeom prst="rect">
            <a:avLst/>
          </a:prstGeom>
          <a:noFill/>
          <a:ln>
            <a:noFill/>
          </a:ln>
        </p:spPr>
      </p:pic>
      <p:sp>
        <p:nvSpPr>
          <p:cNvPr id="63" name="Google Shape;63;p8"/>
          <p:cNvSpPr txBox="1">
            <a:spLocks noGrp="1"/>
          </p:cNvSpPr>
          <p:nvPr>
            <p:ph type="ctrTitle"/>
          </p:nvPr>
        </p:nvSpPr>
        <p:spPr>
          <a:xfrm>
            <a:off x="749100" y="507400"/>
            <a:ext cx="8394900" cy="6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64" name="Google Shape;64;p8"/>
          <p:cNvSpPr txBox="1">
            <a:spLocks noGrp="1"/>
          </p:cNvSpPr>
          <p:nvPr>
            <p:ph type="ctrTitle" idx="2"/>
          </p:nvPr>
        </p:nvSpPr>
        <p:spPr>
          <a:xfrm>
            <a:off x="2750155"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65" name="Google Shape;65;p8"/>
          <p:cNvSpPr txBox="1">
            <a:spLocks noGrp="1"/>
          </p:cNvSpPr>
          <p:nvPr>
            <p:ph type="subTitle" idx="1"/>
          </p:nvPr>
        </p:nvSpPr>
        <p:spPr>
          <a:xfrm>
            <a:off x="2750119"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66" name="Google Shape;66;p8"/>
          <p:cNvSpPr txBox="1">
            <a:spLocks noGrp="1"/>
          </p:cNvSpPr>
          <p:nvPr>
            <p:ph type="ctrTitle" idx="3"/>
          </p:nvPr>
        </p:nvSpPr>
        <p:spPr>
          <a:xfrm>
            <a:off x="4800201" y="1802125"/>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67" name="Google Shape;67;p8"/>
          <p:cNvSpPr txBox="1">
            <a:spLocks noGrp="1"/>
          </p:cNvSpPr>
          <p:nvPr>
            <p:ph type="subTitle" idx="4"/>
          </p:nvPr>
        </p:nvSpPr>
        <p:spPr>
          <a:xfrm>
            <a:off x="4800165" y="2263575"/>
            <a:ext cx="15702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68" name="Google Shape;68;p8"/>
          <p:cNvSpPr txBox="1">
            <a:spLocks noGrp="1"/>
          </p:cNvSpPr>
          <p:nvPr>
            <p:ph type="ctrTitle" idx="5"/>
          </p:nvPr>
        </p:nvSpPr>
        <p:spPr>
          <a:xfrm>
            <a:off x="3794948" y="3600050"/>
            <a:ext cx="15702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69" name="Google Shape;69;p8"/>
          <p:cNvSpPr txBox="1">
            <a:spLocks noGrp="1"/>
          </p:cNvSpPr>
          <p:nvPr>
            <p:ph type="subTitle" idx="6"/>
          </p:nvPr>
        </p:nvSpPr>
        <p:spPr>
          <a:xfrm>
            <a:off x="3753025" y="4061500"/>
            <a:ext cx="16539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p:cSld name="CUSTOM_4">
    <p:spTree>
      <p:nvGrpSpPr>
        <p:cNvPr id="1"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l="5569" t="6777" r="40405"/>
          <a:stretch/>
        </p:blipFill>
        <p:spPr>
          <a:xfrm>
            <a:off x="100" y="-13741"/>
            <a:ext cx="3650275" cy="3543151"/>
          </a:xfrm>
          <a:prstGeom prst="rect">
            <a:avLst/>
          </a:prstGeom>
          <a:noFill/>
          <a:ln>
            <a:noFill/>
          </a:ln>
        </p:spPr>
      </p:pic>
      <p:pic>
        <p:nvPicPr>
          <p:cNvPr id="72" name="Google Shape;72;p9"/>
          <p:cNvPicPr preferRelativeResize="0"/>
          <p:nvPr/>
        </p:nvPicPr>
        <p:blipFill rotWithShape="1">
          <a:blip r:embed="rId2">
            <a:alphaModFix/>
          </a:blip>
          <a:srcRect l="5569" t="6777" r="40405"/>
          <a:stretch/>
        </p:blipFill>
        <p:spPr>
          <a:xfrm rot="10800000">
            <a:off x="5493725" y="1634668"/>
            <a:ext cx="3650275" cy="3543151"/>
          </a:xfrm>
          <a:prstGeom prst="rect">
            <a:avLst/>
          </a:prstGeom>
          <a:noFill/>
          <a:ln>
            <a:noFill/>
          </a:ln>
        </p:spPr>
      </p:pic>
      <p:sp>
        <p:nvSpPr>
          <p:cNvPr id="73" name="Google Shape;73;p9"/>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3600"/>
              <a:buNone/>
              <a:defRPr sz="36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74" name="Google Shape;74;p9"/>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cxnSp>
        <p:nvCxnSpPr>
          <p:cNvPr id="75" name="Google Shape;75;p9"/>
          <p:cNvCxnSpPr/>
          <p:nvPr/>
        </p:nvCxnSpPr>
        <p:spPr>
          <a:xfrm>
            <a:off x="3681150" y="2571750"/>
            <a:ext cx="179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5">
    <p:spTree>
      <p:nvGrpSpPr>
        <p:cNvPr id="1" name="Shape 76"/>
        <p:cNvGrpSpPr/>
        <p:nvPr/>
      </p:nvGrpSpPr>
      <p:grpSpPr>
        <a:xfrm>
          <a:off x="0" y="0"/>
          <a:ext cx="0" cy="0"/>
          <a:chOff x="0" y="0"/>
          <a:chExt cx="0" cy="0"/>
        </a:xfrm>
      </p:grpSpPr>
      <p:sp>
        <p:nvSpPr>
          <p:cNvPr id="77" name="Google Shape;77;p10"/>
          <p:cNvSpPr txBox="1">
            <a:spLocks noGrp="1"/>
          </p:cNvSpPr>
          <p:nvPr>
            <p:ph type="subTitle" idx="1"/>
          </p:nvPr>
        </p:nvSpPr>
        <p:spPr>
          <a:xfrm>
            <a:off x="2336855" y="2792539"/>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78" name="Google Shape;78;p10"/>
          <p:cNvSpPr txBox="1">
            <a:spLocks noGrp="1"/>
          </p:cNvSpPr>
          <p:nvPr>
            <p:ph type="subTitle" idx="2"/>
          </p:nvPr>
        </p:nvSpPr>
        <p:spPr>
          <a:xfrm>
            <a:off x="4721655" y="2806554"/>
            <a:ext cx="2085600" cy="4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000"/>
              <a:buNone/>
              <a:defRPr sz="1000">
                <a:solidFill>
                  <a:schemeClr val="dk2"/>
                </a:solidFill>
              </a:defRPr>
            </a:lvl1pPr>
            <a:lvl2pPr lvl="1" algn="ctr" rtl="0">
              <a:lnSpc>
                <a:spcPct val="100000"/>
              </a:lnSpc>
              <a:spcBef>
                <a:spcPts val="0"/>
              </a:spcBef>
              <a:spcAft>
                <a:spcPts val="0"/>
              </a:spcAft>
              <a:buClr>
                <a:schemeClr val="dk2"/>
              </a:buClr>
              <a:buSzPts val="1000"/>
              <a:buNone/>
              <a:defRPr sz="1000">
                <a:solidFill>
                  <a:schemeClr val="dk2"/>
                </a:solidFill>
              </a:defRPr>
            </a:lvl2pPr>
            <a:lvl3pPr lvl="2" algn="ctr" rtl="0">
              <a:lnSpc>
                <a:spcPct val="100000"/>
              </a:lnSpc>
              <a:spcBef>
                <a:spcPts val="0"/>
              </a:spcBef>
              <a:spcAft>
                <a:spcPts val="0"/>
              </a:spcAft>
              <a:buClr>
                <a:schemeClr val="dk2"/>
              </a:buClr>
              <a:buSzPts val="1000"/>
              <a:buNone/>
              <a:defRPr sz="1000">
                <a:solidFill>
                  <a:schemeClr val="dk2"/>
                </a:solidFill>
              </a:defRPr>
            </a:lvl3pPr>
            <a:lvl4pPr lvl="3" algn="ctr" rtl="0">
              <a:lnSpc>
                <a:spcPct val="100000"/>
              </a:lnSpc>
              <a:spcBef>
                <a:spcPts val="0"/>
              </a:spcBef>
              <a:spcAft>
                <a:spcPts val="0"/>
              </a:spcAft>
              <a:buClr>
                <a:schemeClr val="dk2"/>
              </a:buClr>
              <a:buSzPts val="1000"/>
              <a:buNone/>
              <a:defRPr sz="1000">
                <a:solidFill>
                  <a:schemeClr val="dk2"/>
                </a:solidFill>
              </a:defRPr>
            </a:lvl4pPr>
            <a:lvl5pPr lvl="4" algn="ctr" rtl="0">
              <a:lnSpc>
                <a:spcPct val="100000"/>
              </a:lnSpc>
              <a:spcBef>
                <a:spcPts val="0"/>
              </a:spcBef>
              <a:spcAft>
                <a:spcPts val="0"/>
              </a:spcAft>
              <a:buClr>
                <a:schemeClr val="dk2"/>
              </a:buClr>
              <a:buSzPts val="1000"/>
              <a:buNone/>
              <a:defRPr sz="1000">
                <a:solidFill>
                  <a:schemeClr val="dk2"/>
                </a:solidFill>
              </a:defRPr>
            </a:lvl5pPr>
            <a:lvl6pPr lvl="5" algn="ctr" rtl="0">
              <a:lnSpc>
                <a:spcPct val="100000"/>
              </a:lnSpc>
              <a:spcBef>
                <a:spcPts val="0"/>
              </a:spcBef>
              <a:spcAft>
                <a:spcPts val="0"/>
              </a:spcAft>
              <a:buClr>
                <a:schemeClr val="dk2"/>
              </a:buClr>
              <a:buSzPts val="1000"/>
              <a:buNone/>
              <a:defRPr sz="1000">
                <a:solidFill>
                  <a:schemeClr val="dk2"/>
                </a:solidFill>
              </a:defRPr>
            </a:lvl6pPr>
            <a:lvl7pPr lvl="6" algn="ctr" rtl="0">
              <a:lnSpc>
                <a:spcPct val="100000"/>
              </a:lnSpc>
              <a:spcBef>
                <a:spcPts val="0"/>
              </a:spcBef>
              <a:spcAft>
                <a:spcPts val="0"/>
              </a:spcAft>
              <a:buClr>
                <a:schemeClr val="dk2"/>
              </a:buClr>
              <a:buSzPts val="1000"/>
              <a:buNone/>
              <a:defRPr sz="1000">
                <a:solidFill>
                  <a:schemeClr val="dk2"/>
                </a:solidFill>
              </a:defRPr>
            </a:lvl7pPr>
            <a:lvl8pPr lvl="7" algn="ctr" rtl="0">
              <a:lnSpc>
                <a:spcPct val="100000"/>
              </a:lnSpc>
              <a:spcBef>
                <a:spcPts val="0"/>
              </a:spcBef>
              <a:spcAft>
                <a:spcPts val="0"/>
              </a:spcAft>
              <a:buClr>
                <a:schemeClr val="dk2"/>
              </a:buClr>
              <a:buSzPts val="1000"/>
              <a:buNone/>
              <a:defRPr sz="1000">
                <a:solidFill>
                  <a:schemeClr val="dk2"/>
                </a:solidFill>
              </a:defRPr>
            </a:lvl8pPr>
            <a:lvl9pPr lvl="8" algn="ctr" rtl="0">
              <a:lnSpc>
                <a:spcPct val="100000"/>
              </a:lnSpc>
              <a:spcBef>
                <a:spcPts val="0"/>
              </a:spcBef>
              <a:spcAft>
                <a:spcPts val="0"/>
              </a:spcAft>
              <a:buClr>
                <a:schemeClr val="dk2"/>
              </a:buClr>
              <a:buSzPts val="1000"/>
              <a:buNone/>
              <a:defRPr sz="1000">
                <a:solidFill>
                  <a:schemeClr val="dk2"/>
                </a:solidFill>
              </a:defRPr>
            </a:lvl9pPr>
          </a:lstStyle>
          <a:p>
            <a:endParaRPr/>
          </a:p>
        </p:txBody>
      </p:sp>
      <p:sp>
        <p:nvSpPr>
          <p:cNvPr id="79" name="Google Shape;79;p10"/>
          <p:cNvSpPr txBox="1">
            <a:spLocks noGrp="1"/>
          </p:cNvSpPr>
          <p:nvPr>
            <p:ph type="ctrTitle"/>
          </p:nvPr>
        </p:nvSpPr>
        <p:spPr>
          <a:xfrm flipH="1">
            <a:off x="4721600" y="507400"/>
            <a:ext cx="36732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0" name="Google Shape;80;p10"/>
          <p:cNvSpPr txBox="1">
            <a:spLocks noGrp="1"/>
          </p:cNvSpPr>
          <p:nvPr>
            <p:ph type="ctrTitle" idx="3"/>
          </p:nvPr>
        </p:nvSpPr>
        <p:spPr>
          <a:xfrm>
            <a:off x="2229313" y="2712600"/>
            <a:ext cx="2300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400"/>
              <a:buNone/>
              <a:defRPr sz="2400">
                <a:solidFill>
                  <a:schemeClr val="dk2"/>
                </a:solidFill>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81" name="Google Shape;81;p10"/>
          <p:cNvSpPr txBox="1">
            <a:spLocks noGrp="1"/>
          </p:cNvSpPr>
          <p:nvPr>
            <p:ph type="ctrTitle" idx="4"/>
          </p:nvPr>
        </p:nvSpPr>
        <p:spPr>
          <a:xfrm>
            <a:off x="4572000" y="2712600"/>
            <a:ext cx="2384700" cy="26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400"/>
              <a:buNone/>
              <a:defRPr sz="2400">
                <a:solidFill>
                  <a:schemeClr val="dk2"/>
                </a:solidFill>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2pPr>
            <a:lvl3pPr lvl="2">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3pPr>
            <a:lvl4pPr lvl="3">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4pPr>
            <a:lvl5pPr lvl="4">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5pPr>
            <a:lvl6pPr lvl="5">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6pPr>
            <a:lvl7pPr lvl="6">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7pPr>
            <a:lvl8pPr lvl="7">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8pPr>
            <a:lvl9pPr lvl="8">
              <a:spcBef>
                <a:spcPts val="0"/>
              </a:spcBef>
              <a:spcAft>
                <a:spcPts val="0"/>
              </a:spcAft>
              <a:buClr>
                <a:srgbClr val="FFFFFF"/>
              </a:buClr>
              <a:buSzPts val="2800"/>
              <a:buFont typeface="Righteous"/>
              <a:buNone/>
              <a:defRPr sz="2800">
                <a:solidFill>
                  <a:srgbClr val="FFFFFF"/>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Condensed"/>
              <a:buChar char="●"/>
              <a:defRPr sz="1800">
                <a:solidFill>
                  <a:srgbClr val="FFFFFF"/>
                </a:solidFill>
                <a:latin typeface="Roboto Condensed"/>
                <a:ea typeface="Roboto Condensed"/>
                <a:cs typeface="Roboto Condensed"/>
                <a:sym typeface="Roboto Condensed"/>
              </a:defRPr>
            </a:lvl1pPr>
            <a:lvl2pPr marL="914400" lvl="1"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2pPr>
            <a:lvl3pPr marL="1371600" lvl="2"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3pPr>
            <a:lvl4pPr marL="1828800" lvl="3"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4pPr>
            <a:lvl5pPr marL="2286000" lvl="4"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5pPr>
            <a:lvl6pPr marL="2743200" lvl="5"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6pPr>
            <a:lvl7pPr marL="3200400" lvl="6"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7pPr>
            <a:lvl8pPr marL="3657600" lvl="7" indent="-317500">
              <a:lnSpc>
                <a:spcPct val="115000"/>
              </a:lnSpc>
              <a:spcBef>
                <a:spcPts val="1600"/>
              </a:spcBef>
              <a:spcAft>
                <a:spcPts val="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8pPr>
            <a:lvl9pPr marL="4114800" lvl="8" indent="-317500">
              <a:lnSpc>
                <a:spcPct val="115000"/>
              </a:lnSpc>
              <a:spcBef>
                <a:spcPts val="1600"/>
              </a:spcBef>
              <a:spcAft>
                <a:spcPts val="1600"/>
              </a:spcAft>
              <a:buClr>
                <a:srgbClr val="FFFFFF"/>
              </a:buClr>
              <a:buSzPts val="1400"/>
              <a:buFont typeface="Roboto Condensed"/>
              <a:buChar char="■"/>
              <a:defRPr>
                <a:solidFill>
                  <a:srgbClr val="FFFFFF"/>
                </a:solidFill>
                <a:latin typeface="Roboto Condensed"/>
                <a:ea typeface="Roboto Condensed"/>
                <a:cs typeface="Roboto Condensed"/>
                <a:sym typeface="Roboto Condensed"/>
              </a:defRPr>
            </a:lvl9pPr>
          </a:lstStyle>
          <a:p>
            <a:endParaRPr/>
          </a:p>
        </p:txBody>
      </p:sp>
      <p:pic>
        <p:nvPicPr>
          <p:cNvPr id="8" name="Google Shape;8;p1"/>
          <p:cNvPicPr preferRelativeResize="0"/>
          <p:nvPr/>
        </p:nvPicPr>
        <p:blipFill>
          <a:blip r:embed="rId16">
            <a:alphaModFix/>
          </a:blip>
          <a:stretch>
            <a:fillRect/>
          </a:stretch>
        </p:blipFill>
        <p:spPr>
          <a:xfrm>
            <a:off x="623438" y="0"/>
            <a:ext cx="7897132" cy="51435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0.jpeg"/><Relationship Id="rId7" Type="http://schemas.openxmlformats.org/officeDocument/2006/relationships/diagramLayout" Target="../diagrams/layout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Data" Target="../diagrams/data1.xml"/><Relationship Id="rId5" Type="http://schemas.openxmlformats.org/officeDocument/2006/relationships/image" Target="../media/image22.jpeg"/><Relationship Id="rId10" Type="http://schemas.microsoft.com/office/2007/relationships/diagramDrawing" Target="../diagrams/drawing1.xml"/><Relationship Id="rId4" Type="http://schemas.openxmlformats.org/officeDocument/2006/relationships/image" Target="../media/image21.jpe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searchgate.net/figure/Soft-rehabilitation-and-nursing-care-robots-based-on-tendon-driven-in-lower-limb-a-is_fig2_334817746" TargetMode="External"/><Relationship Id="rId7" Type="http://schemas.openxmlformats.org/officeDocument/2006/relationships/hyperlink" Target="https://doi.org/10.3389/fnbot.2021.653409"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medicalxpress.com/news/2014-01-bio-inspired-robotic-device-aid-ankle-foot.html" TargetMode="External"/><Relationship Id="rId5" Type="http://schemas.openxmlformats.org/officeDocument/2006/relationships/hyperlink" Target="https://www.youtube.com/watch?v=QlBn7P8HR6M" TargetMode="External"/><Relationship Id="rId4" Type="http://schemas.openxmlformats.org/officeDocument/2006/relationships/hyperlink" Target="http://Www.youtub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omments" Target="../comments/commen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303"/>
        <p:cNvGrpSpPr/>
        <p:nvPr/>
      </p:nvGrpSpPr>
      <p:grpSpPr>
        <a:xfrm>
          <a:off x="0" y="0"/>
          <a:ext cx="0" cy="0"/>
          <a:chOff x="0" y="0"/>
          <a:chExt cx="0" cy="0"/>
        </a:xfrm>
      </p:grpSpPr>
      <p:sp>
        <p:nvSpPr>
          <p:cNvPr id="304" name="Google Shape;304;p45"/>
          <p:cNvSpPr txBox="1">
            <a:spLocks noGrp="1"/>
          </p:cNvSpPr>
          <p:nvPr>
            <p:ph type="ctrTitle"/>
          </p:nvPr>
        </p:nvSpPr>
        <p:spPr>
          <a:xfrm flipH="1">
            <a:off x="1375500" y="118241"/>
            <a:ext cx="6393000" cy="2608151"/>
          </a:xfrm>
          <a:prstGeom prst="rect">
            <a:avLst/>
          </a:prstGeom>
        </p:spPr>
        <p:txBody>
          <a:bodyPr spcFirstLastPara="1" wrap="square" lIns="91425" tIns="91425" rIns="91425" bIns="91425" anchor="b" anchorCtr="0">
            <a:noAutofit/>
          </a:bodyPr>
          <a:lstStyle/>
          <a:p>
            <a:r>
              <a:rPr lang="es" sz="4000">
                <a:solidFill>
                  <a:schemeClr val="tx2">
                    <a:lumMod val="10000"/>
                  </a:schemeClr>
                </a:solidFill>
              </a:rPr>
              <a:t>Biomedical system analysis, modelling and </a:t>
            </a:r>
            <a:br>
              <a:rPr lang="es" sz="4000">
                <a:solidFill>
                  <a:schemeClr val="tx2">
                    <a:lumMod val="10000"/>
                  </a:schemeClr>
                </a:solidFill>
              </a:rPr>
            </a:br>
            <a:r>
              <a:rPr lang="es" sz="4000">
                <a:solidFill>
                  <a:schemeClr val="tx2">
                    <a:lumMod val="10000"/>
                  </a:schemeClr>
                </a:solidFill>
              </a:rPr>
              <a:t>control-robot assisted stroke / and ankle rehabilitaion</a:t>
            </a:r>
            <a:endParaRPr lang="en-US">
              <a:solidFill>
                <a:schemeClr val="tx2">
                  <a:lumMod val="10000"/>
                </a:schemeClr>
              </a:solidFill>
            </a:endParaRPr>
          </a:p>
        </p:txBody>
      </p:sp>
      <p:sp>
        <p:nvSpPr>
          <p:cNvPr id="305" name="Google Shape;305;p45"/>
          <p:cNvSpPr txBox="1">
            <a:spLocks noGrp="1"/>
          </p:cNvSpPr>
          <p:nvPr>
            <p:ph type="subTitle" idx="1"/>
          </p:nvPr>
        </p:nvSpPr>
        <p:spPr>
          <a:xfrm flipH="1">
            <a:off x="2750257" y="3636375"/>
            <a:ext cx="3643500" cy="1032638"/>
          </a:xfrm>
          <a:prstGeom prst="rect">
            <a:avLst/>
          </a:prstGeom>
        </p:spPr>
        <p:txBody>
          <a:bodyPr spcFirstLastPara="1" wrap="square" lIns="91425" tIns="91425" rIns="91425" bIns="91425" anchor="t" anchorCtr="0">
            <a:noAutofit/>
          </a:bodyPr>
          <a:lstStyle/>
          <a:p>
            <a:pPr marL="0" indent="0"/>
            <a:r>
              <a:rPr lang="es"/>
              <a:t>Julia </a:t>
            </a:r>
            <a:r>
              <a:rPr lang="es" err="1"/>
              <a:t>Torresan</a:t>
            </a:r>
            <a:r>
              <a:rPr lang="es"/>
              <a:t>-Mann : 14264598</a:t>
            </a:r>
            <a:endParaRPr lang="en-US"/>
          </a:p>
          <a:p>
            <a:r>
              <a:rPr lang="es" err="1"/>
              <a:t>Wenjing</a:t>
            </a:r>
            <a:r>
              <a:rPr lang="es"/>
              <a:t> He - 13015704 </a:t>
            </a:r>
          </a:p>
          <a:p>
            <a:pPr marL="0" indent="0"/>
            <a:r>
              <a:rPr lang="es" err="1"/>
              <a:t>Gokula</a:t>
            </a:r>
            <a:r>
              <a:rPr lang="es"/>
              <a:t> Balan – 24690378</a:t>
            </a:r>
          </a:p>
          <a:p>
            <a:pPr marL="0" indent="0"/>
            <a:r>
              <a:rPr lang="es"/>
              <a:t>Amaya - 24856421 </a:t>
            </a:r>
          </a:p>
          <a:p>
            <a:pPr marL="0" indent="0"/>
            <a:endParaRPr lang="es"/>
          </a:p>
          <a:p>
            <a:pPr marL="0" indent="0"/>
            <a:endParaRPr lang="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56" name="Google Shape;456;p54"/>
          <p:cNvSpPr txBox="1">
            <a:spLocks noGrp="1"/>
          </p:cNvSpPr>
          <p:nvPr>
            <p:ph type="ctrTitle"/>
          </p:nvPr>
        </p:nvSpPr>
        <p:spPr>
          <a:xfrm flipH="1">
            <a:off x="2942617" y="0"/>
            <a:ext cx="2966766" cy="670500"/>
          </a:xfrm>
          <a:prstGeom prst="rect">
            <a:avLst/>
          </a:prstGeom>
        </p:spPr>
        <p:txBody>
          <a:bodyPr spcFirstLastPara="1" wrap="square" lIns="91425" tIns="91425" rIns="91425" bIns="91425" anchor="t" anchorCtr="0">
            <a:noAutofit/>
          </a:bodyPr>
          <a:lstStyle/>
          <a:p>
            <a:r>
              <a:rPr lang="es"/>
              <a:t>MODEL TRAINING</a:t>
            </a:r>
            <a:endParaRPr/>
          </a:p>
        </p:txBody>
      </p:sp>
      <p:pic>
        <p:nvPicPr>
          <p:cNvPr id="3" name="Picture 2">
            <a:extLst>
              <a:ext uri="{FF2B5EF4-FFF2-40B4-BE49-F238E27FC236}">
                <a16:creationId xmlns:a16="http://schemas.microsoft.com/office/drawing/2014/main" id="{EF5EDB42-094D-C76C-9E7D-550E291D8B49}"/>
              </a:ext>
            </a:extLst>
          </p:cNvPr>
          <p:cNvPicPr>
            <a:picLocks noChangeAspect="1"/>
          </p:cNvPicPr>
          <p:nvPr/>
        </p:nvPicPr>
        <p:blipFill>
          <a:blip r:embed="rId3"/>
          <a:stretch>
            <a:fillRect/>
          </a:stretch>
        </p:blipFill>
        <p:spPr>
          <a:xfrm>
            <a:off x="1902599" y="785696"/>
            <a:ext cx="5338802" cy="4019579"/>
          </a:xfrm>
          <a:prstGeom prst="rect">
            <a:avLst/>
          </a:prstGeom>
        </p:spPr>
      </p:pic>
    </p:spTree>
    <p:extLst>
      <p:ext uri="{BB962C8B-B14F-4D97-AF65-F5344CB8AC3E}">
        <p14:creationId xmlns:p14="http://schemas.microsoft.com/office/powerpoint/2010/main" val="786092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CC2F-63C4-1F9D-FC3F-BCB72CEA3581}"/>
              </a:ext>
            </a:extLst>
          </p:cNvPr>
          <p:cNvSpPr>
            <a:spLocks noGrp="1"/>
          </p:cNvSpPr>
          <p:nvPr>
            <p:ph type="ctrTitle"/>
          </p:nvPr>
        </p:nvSpPr>
        <p:spPr>
          <a:xfrm flipH="1">
            <a:off x="-97845" y="-35473"/>
            <a:ext cx="4302605" cy="670500"/>
          </a:xfrm>
        </p:spPr>
        <p:txBody>
          <a:bodyPr/>
          <a:lstStyle/>
          <a:p>
            <a:r>
              <a:rPr lang="en-GB">
                <a:solidFill>
                  <a:schemeClr val="bg2"/>
                </a:solidFill>
              </a:rPr>
              <a:t>Servo Motor Calibration</a:t>
            </a:r>
            <a:endParaRPr lang="en-US">
              <a:solidFill>
                <a:schemeClr val="bg2"/>
              </a:solidFill>
            </a:endParaRPr>
          </a:p>
        </p:txBody>
      </p:sp>
      <p:sp>
        <p:nvSpPr>
          <p:cNvPr id="5" name="Google Shape;334;p48">
            <a:extLst>
              <a:ext uri="{FF2B5EF4-FFF2-40B4-BE49-F238E27FC236}">
                <a16:creationId xmlns:a16="http://schemas.microsoft.com/office/drawing/2014/main" id="{5E3F3A24-A41C-BE9A-0D5C-9DFDBA14D51D}"/>
              </a:ext>
            </a:extLst>
          </p:cNvPr>
          <p:cNvSpPr txBox="1">
            <a:spLocks/>
          </p:cNvSpPr>
          <p:nvPr/>
        </p:nvSpPr>
        <p:spPr>
          <a:xfrm>
            <a:off x="103009" y="1456247"/>
            <a:ext cx="8109793" cy="2787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a:solidFill>
                  <a:schemeClr val="bg2"/>
                </a:solidFill>
                <a:latin typeface="Squada One"/>
              </a:rPr>
              <a:t> 3 positions: </a:t>
            </a:r>
            <a:endParaRPr lang="en-US">
              <a:solidFill>
                <a:schemeClr val="bg2"/>
              </a:solidFill>
            </a:endParaRPr>
          </a:p>
          <a:p>
            <a:pPr marL="457200" lvl="5" indent="-457200">
              <a:buChar char="•"/>
            </a:pPr>
            <a:r>
              <a:rPr lang="en-US" sz="2800">
                <a:solidFill>
                  <a:schemeClr val="bg2"/>
                </a:solidFill>
                <a:latin typeface="Squada One"/>
              </a:rPr>
              <a:t>45 degree -&gt; plantar flexion</a:t>
            </a:r>
            <a:endParaRPr lang="en-US">
              <a:solidFill>
                <a:schemeClr val="bg2"/>
              </a:solidFill>
            </a:endParaRPr>
          </a:p>
          <a:p>
            <a:pPr marL="457200" lvl="5" indent="-457200">
              <a:buFont typeface="Arial"/>
              <a:buChar char="•"/>
            </a:pPr>
            <a:r>
              <a:rPr lang="en-US" sz="2800">
                <a:solidFill>
                  <a:schemeClr val="bg2"/>
                </a:solidFill>
                <a:latin typeface="Squada One"/>
              </a:rPr>
              <a:t>0 degree -&gt; Relaxed position</a:t>
            </a:r>
          </a:p>
          <a:p>
            <a:pPr marL="457200" lvl="5" indent="-457200">
              <a:buFont typeface="Arial"/>
              <a:buChar char="•"/>
            </a:pPr>
            <a:r>
              <a:rPr lang="en-US" sz="2800">
                <a:solidFill>
                  <a:schemeClr val="bg2"/>
                </a:solidFill>
                <a:latin typeface="Squada One"/>
              </a:rPr>
              <a:t>-45 degree -&gt; Dorsiflexion</a:t>
            </a:r>
          </a:p>
          <a:p>
            <a:pPr marL="457200" lvl="5" indent="-457200">
              <a:buChar char="•"/>
            </a:pPr>
            <a:endParaRPr lang="en-US" sz="2800">
              <a:solidFill>
                <a:schemeClr val="bg2"/>
              </a:solidFill>
              <a:latin typeface="Squada One"/>
            </a:endParaRPr>
          </a:p>
          <a:p>
            <a:pPr lvl="5"/>
            <a:endParaRPr lang="en-US" sz="2800">
              <a:solidFill>
                <a:schemeClr val="bg2"/>
              </a:solidFill>
              <a:latin typeface="Squada One"/>
            </a:endParaRPr>
          </a:p>
          <a:p>
            <a:pPr marL="457200" lvl="5" indent="-457200">
              <a:buChar char="•"/>
            </a:pPr>
            <a:endParaRPr lang="en-US" sz="2800">
              <a:solidFill>
                <a:srgbClr val="FFFFFF"/>
              </a:solidFill>
              <a:latin typeface="Squada One"/>
            </a:endParaRPr>
          </a:p>
          <a:p>
            <a:pPr marL="457200" lvl="5" indent="-457200">
              <a:buChar char="•"/>
            </a:pPr>
            <a:endParaRPr lang="en-US" sz="2800">
              <a:solidFill>
                <a:srgbClr val="FFFFFF"/>
              </a:solidFill>
              <a:latin typeface="Squada One"/>
            </a:endParaRPr>
          </a:p>
          <a:p>
            <a:pPr marL="457200" lvl="5" indent="-457200">
              <a:buChar char="•"/>
            </a:pPr>
            <a:endParaRPr lang="en-US" sz="2800">
              <a:latin typeface="Squada One"/>
            </a:endParaRPr>
          </a:p>
          <a:p>
            <a:pPr marL="457200" lvl="5" indent="-457200">
              <a:buChar char="•"/>
            </a:pPr>
            <a:endParaRPr lang="en-US" sz="2800">
              <a:latin typeface="Squada One"/>
            </a:endParaRPr>
          </a:p>
          <a:p>
            <a:pPr marL="457200" indent="-457200">
              <a:buChar char="•"/>
            </a:pPr>
            <a:endParaRPr lang="en-US" sz="2800">
              <a:latin typeface="Squada One"/>
            </a:endParaRPr>
          </a:p>
        </p:txBody>
      </p:sp>
      <p:pic>
        <p:nvPicPr>
          <p:cNvPr id="4" name="Picture 3" descr="A hand holding a small metal device&#10;&#10;Description automatically generated">
            <a:extLst>
              <a:ext uri="{FF2B5EF4-FFF2-40B4-BE49-F238E27FC236}">
                <a16:creationId xmlns:a16="http://schemas.microsoft.com/office/drawing/2014/main" id="{4BB4D6CF-FA67-31D6-1DB7-D1E4E857B46B}"/>
              </a:ext>
            </a:extLst>
          </p:cNvPr>
          <p:cNvPicPr>
            <a:picLocks noChangeAspect="1"/>
          </p:cNvPicPr>
          <p:nvPr/>
        </p:nvPicPr>
        <p:blipFill rotWithShape="1">
          <a:blip r:embed="rId3"/>
          <a:srcRect l="23883" t="31801" r="17756" b="42145"/>
          <a:stretch/>
        </p:blipFill>
        <p:spPr>
          <a:xfrm>
            <a:off x="6267203" y="3542185"/>
            <a:ext cx="2251350" cy="1340069"/>
          </a:xfrm>
          <a:prstGeom prst="rect">
            <a:avLst/>
          </a:prstGeom>
        </p:spPr>
      </p:pic>
      <p:pic>
        <p:nvPicPr>
          <p:cNvPr id="7" name="Picture 6" descr="A hand holding a small metal device&#10;&#10;Description automatically generated">
            <a:extLst>
              <a:ext uri="{FF2B5EF4-FFF2-40B4-BE49-F238E27FC236}">
                <a16:creationId xmlns:a16="http://schemas.microsoft.com/office/drawing/2014/main" id="{35ACD2D0-D3E0-E180-5D9C-063770B027E8}"/>
              </a:ext>
            </a:extLst>
          </p:cNvPr>
          <p:cNvPicPr>
            <a:picLocks noChangeAspect="1"/>
          </p:cNvPicPr>
          <p:nvPr/>
        </p:nvPicPr>
        <p:blipFill rotWithShape="1">
          <a:blip r:embed="rId4"/>
          <a:srcRect l="30383" t="23080" r="8825" b="41517"/>
          <a:stretch/>
        </p:blipFill>
        <p:spPr>
          <a:xfrm>
            <a:off x="6220318" y="78828"/>
            <a:ext cx="2345120" cy="1820918"/>
          </a:xfrm>
          <a:prstGeom prst="rect">
            <a:avLst/>
          </a:prstGeom>
        </p:spPr>
      </p:pic>
      <p:pic>
        <p:nvPicPr>
          <p:cNvPr id="9" name="Picture 8" descr="A hand holding a small metal box&#10;&#10;Description automatically generated">
            <a:extLst>
              <a:ext uri="{FF2B5EF4-FFF2-40B4-BE49-F238E27FC236}">
                <a16:creationId xmlns:a16="http://schemas.microsoft.com/office/drawing/2014/main" id="{CFDCF326-3D91-8205-76F5-7574D01ED670}"/>
              </a:ext>
            </a:extLst>
          </p:cNvPr>
          <p:cNvPicPr>
            <a:picLocks noChangeAspect="1"/>
          </p:cNvPicPr>
          <p:nvPr/>
        </p:nvPicPr>
        <p:blipFill rotWithShape="1">
          <a:blip r:embed="rId5"/>
          <a:srcRect l="26295" t="31316" r="15343" b="42631"/>
          <a:stretch/>
        </p:blipFill>
        <p:spPr>
          <a:xfrm>
            <a:off x="6267203" y="2050931"/>
            <a:ext cx="2251350" cy="1340069"/>
          </a:xfrm>
          <a:prstGeom prst="rect">
            <a:avLst/>
          </a:prstGeom>
        </p:spPr>
      </p:pic>
      <p:graphicFrame>
        <p:nvGraphicFramePr>
          <p:cNvPr id="3" name="Diagramme 2">
            <a:extLst>
              <a:ext uri="{FF2B5EF4-FFF2-40B4-BE49-F238E27FC236}">
                <a16:creationId xmlns:a16="http://schemas.microsoft.com/office/drawing/2014/main" id="{E3433FA5-CFE1-8125-8281-53D570BCD882}"/>
              </a:ext>
            </a:extLst>
          </p:cNvPr>
          <p:cNvGraphicFramePr/>
          <p:nvPr>
            <p:extLst>
              <p:ext uri="{D42A27DB-BD31-4B8C-83A1-F6EECF244321}">
                <p14:modId xmlns:p14="http://schemas.microsoft.com/office/powerpoint/2010/main" val="21297859"/>
              </p:ext>
            </p:extLst>
          </p:nvPr>
        </p:nvGraphicFramePr>
        <p:xfrm>
          <a:off x="339587" y="2498863"/>
          <a:ext cx="4572000" cy="3657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45888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CC2F-63C4-1F9D-FC3F-BCB72CEA3581}"/>
              </a:ext>
            </a:extLst>
          </p:cNvPr>
          <p:cNvSpPr>
            <a:spLocks noGrp="1"/>
          </p:cNvSpPr>
          <p:nvPr>
            <p:ph type="ctrTitle"/>
          </p:nvPr>
        </p:nvSpPr>
        <p:spPr/>
        <p:txBody>
          <a:bodyPr/>
          <a:lstStyle/>
          <a:p>
            <a:r>
              <a:rPr lang="en-GB"/>
              <a:t>REAL TIME</a:t>
            </a:r>
          </a:p>
        </p:txBody>
      </p:sp>
      <p:sp>
        <p:nvSpPr>
          <p:cNvPr id="5" name="Google Shape;334;p48">
            <a:extLst>
              <a:ext uri="{FF2B5EF4-FFF2-40B4-BE49-F238E27FC236}">
                <a16:creationId xmlns:a16="http://schemas.microsoft.com/office/drawing/2014/main" id="{5E3F3A24-A41C-BE9A-0D5C-9DFDBA14D51D}"/>
              </a:ext>
            </a:extLst>
          </p:cNvPr>
          <p:cNvSpPr txBox="1">
            <a:spLocks/>
          </p:cNvSpPr>
          <p:nvPr/>
        </p:nvSpPr>
        <p:spPr>
          <a:xfrm>
            <a:off x="321535" y="1750337"/>
            <a:ext cx="7971646" cy="2787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buFont typeface="Arial"/>
              <a:buChar char="•"/>
            </a:pPr>
            <a:r>
              <a:rPr lang="en-US" sz="2800">
                <a:solidFill>
                  <a:schemeClr val="bg2"/>
                </a:solidFill>
                <a:latin typeface="Squada One"/>
              </a:rPr>
              <a:t> First trials : with one file </a:t>
            </a:r>
            <a:endParaRPr lang="fr-FR">
              <a:solidFill>
                <a:schemeClr val="bg2"/>
              </a:solidFill>
            </a:endParaRPr>
          </a:p>
          <a:p>
            <a:pPr lvl="4">
              <a:buChar char="•"/>
            </a:pPr>
            <a:r>
              <a:rPr lang="en-US">
                <a:solidFill>
                  <a:schemeClr val="bg2"/>
                </a:solidFill>
              </a:rPr>
              <a:t> Read the file of an "unknown" movement </a:t>
            </a:r>
            <a:endParaRPr lang="fr-FR">
              <a:solidFill>
                <a:schemeClr val="bg2"/>
              </a:solidFill>
            </a:endParaRPr>
          </a:p>
          <a:p>
            <a:pPr lvl="4">
              <a:buFont typeface="Arial"/>
              <a:buChar char="•"/>
            </a:pPr>
            <a:r>
              <a:rPr lang="en-US">
                <a:solidFill>
                  <a:schemeClr val="bg2"/>
                </a:solidFill>
              </a:rPr>
              <a:t> Filter de Data</a:t>
            </a:r>
          </a:p>
          <a:p>
            <a:pPr lvl="4">
              <a:buFont typeface="Arial"/>
              <a:buChar char="•"/>
            </a:pPr>
            <a:r>
              <a:rPr lang="en-US">
                <a:solidFill>
                  <a:schemeClr val="bg2"/>
                </a:solidFill>
              </a:rPr>
              <a:t> Extract features </a:t>
            </a:r>
          </a:p>
          <a:p>
            <a:pPr lvl="4">
              <a:buChar char="•"/>
            </a:pPr>
            <a:r>
              <a:rPr lang="en-US">
                <a:solidFill>
                  <a:schemeClr val="bg2"/>
                </a:solidFill>
              </a:rPr>
              <a:t> Predict the movement using the trained NN</a:t>
            </a:r>
          </a:p>
          <a:p>
            <a:pPr lvl="4">
              <a:buChar char="•"/>
            </a:pPr>
            <a:r>
              <a:rPr lang="en-US">
                <a:solidFill>
                  <a:schemeClr val="bg2"/>
                </a:solidFill>
              </a:rPr>
              <a:t> Move the servo motor accordingly  </a:t>
            </a:r>
          </a:p>
          <a:p>
            <a:pPr lvl="4">
              <a:buChar char="•"/>
            </a:pPr>
            <a:endParaRPr lang="en-US">
              <a:solidFill>
                <a:schemeClr val="bg2"/>
              </a:solidFill>
            </a:endParaRPr>
          </a:p>
          <a:p>
            <a:pPr lvl="4">
              <a:buChar char="•"/>
            </a:pPr>
            <a:r>
              <a:rPr lang="en-US" sz="2800">
                <a:solidFill>
                  <a:schemeClr val="bg2"/>
                </a:solidFill>
              </a:rPr>
              <a:t> </a:t>
            </a:r>
            <a:r>
              <a:rPr lang="en-US" sz="2800">
                <a:solidFill>
                  <a:schemeClr val="bg2"/>
                </a:solidFill>
                <a:latin typeface="Squada One"/>
              </a:rPr>
              <a:t>Second trials : connecting directly to BITalino Uno  </a:t>
            </a:r>
          </a:p>
          <a:p>
            <a:pPr lvl="4">
              <a:buChar char="•"/>
            </a:pPr>
            <a:r>
              <a:rPr lang="en-US">
                <a:solidFill>
                  <a:schemeClr val="bg2"/>
                </a:solidFill>
              </a:rPr>
              <a:t> Tried changing the recorded file by real time acquisition file</a:t>
            </a:r>
          </a:p>
          <a:p>
            <a:pPr lvl="4">
              <a:buChar char="•"/>
            </a:pPr>
            <a:r>
              <a:rPr lang="en-US">
                <a:solidFill>
                  <a:schemeClr val="bg2"/>
                </a:solidFill>
              </a:rPr>
              <a:t> Using BITalino Toolbox</a:t>
            </a:r>
          </a:p>
          <a:p>
            <a:pPr lvl="4">
              <a:buChar char="•"/>
            </a:pPr>
            <a:endParaRPr lang="en-US"/>
          </a:p>
          <a:p>
            <a:pPr lvl="4"/>
            <a:endParaRPr lang="en-US"/>
          </a:p>
          <a:p>
            <a:pPr lvl="6">
              <a:buFont typeface="Arial"/>
              <a:buChar char="•"/>
            </a:pPr>
            <a:endParaRPr lang="en-US" sz="2800">
              <a:latin typeface="Squada One"/>
            </a:endParaRPr>
          </a:p>
        </p:txBody>
      </p:sp>
    </p:spTree>
    <p:extLst>
      <p:ext uri="{BB962C8B-B14F-4D97-AF65-F5344CB8AC3E}">
        <p14:creationId xmlns:p14="http://schemas.microsoft.com/office/powerpoint/2010/main" val="1312254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ctrTitle"/>
          </p:nvPr>
        </p:nvSpPr>
        <p:spPr>
          <a:xfrm>
            <a:off x="47028" y="42782"/>
            <a:ext cx="5109156" cy="670500"/>
          </a:xfrm>
          <a:prstGeom prst="rect">
            <a:avLst/>
          </a:prstGeom>
        </p:spPr>
        <p:txBody>
          <a:bodyPr spcFirstLastPara="1" wrap="square" lIns="91425" tIns="91425" rIns="91425" bIns="91425" anchor="b" anchorCtr="0">
            <a:noAutofit/>
          </a:bodyPr>
          <a:lstStyle/>
          <a:p>
            <a:r>
              <a:rPr lang="en-GB"/>
              <a:t>NOVEL IDEA(Future)</a:t>
            </a:r>
          </a:p>
        </p:txBody>
      </p:sp>
      <p:sp>
        <p:nvSpPr>
          <p:cNvPr id="386" name="Google Shape;386;p52"/>
          <p:cNvSpPr txBox="1">
            <a:spLocks noGrp="1"/>
          </p:cNvSpPr>
          <p:nvPr>
            <p:ph type="subTitle" idx="1"/>
          </p:nvPr>
        </p:nvSpPr>
        <p:spPr>
          <a:xfrm>
            <a:off x="372268" y="712025"/>
            <a:ext cx="4256293" cy="2060767"/>
          </a:xfrm>
          <a:prstGeom prst="rect">
            <a:avLst/>
          </a:prstGeom>
        </p:spPr>
        <p:txBody>
          <a:bodyPr spcFirstLastPara="1" wrap="square" lIns="91425" tIns="91425" rIns="91425" bIns="91425" anchor="t" anchorCtr="0">
            <a:noAutofit/>
          </a:bodyPr>
          <a:lstStyle/>
          <a:p>
            <a:pPr marL="0" lvl="0" indent="0"/>
            <a:endParaRPr lang="en-GB" sz="2400"/>
          </a:p>
          <a:p>
            <a:pPr marL="0" indent="0"/>
            <a:r>
              <a:rPr lang="en-US" altLang="zh-CN" sz="2400"/>
              <a:t>· </a:t>
            </a:r>
            <a:r>
              <a:rPr lang="en-GB" sz="2400"/>
              <a:t> Virtual Reality(VR) Gamification for Enhanced Rehabilitation</a:t>
            </a:r>
          </a:p>
          <a:p>
            <a:pPr marL="171450" lvl="0" indent="-171450">
              <a:buFontTx/>
              <a:buChar char="-"/>
            </a:pPr>
            <a:endParaRPr lang="en-GB"/>
          </a:p>
        </p:txBody>
      </p:sp>
      <p:pic>
        <p:nvPicPr>
          <p:cNvPr id="2" name="Picture 1" descr="Bio-inspired robotic device could aid ankle-foot rehabilitation ...">
            <a:extLst>
              <a:ext uri="{FF2B5EF4-FFF2-40B4-BE49-F238E27FC236}">
                <a16:creationId xmlns:a16="http://schemas.microsoft.com/office/drawing/2014/main" id="{37395332-32CD-94FB-060A-07A2E7BD3D67}"/>
              </a:ext>
            </a:extLst>
          </p:cNvPr>
          <p:cNvPicPr>
            <a:picLocks noChangeAspect="1"/>
          </p:cNvPicPr>
          <p:nvPr/>
        </p:nvPicPr>
        <p:blipFill>
          <a:blip r:embed="rId3"/>
          <a:stretch>
            <a:fillRect/>
          </a:stretch>
        </p:blipFill>
        <p:spPr>
          <a:xfrm>
            <a:off x="228643" y="2650943"/>
            <a:ext cx="3773807" cy="2407765"/>
          </a:xfrm>
          <a:prstGeom prst="rect">
            <a:avLst/>
          </a:prstGeom>
        </p:spPr>
      </p:pic>
      <p:sp>
        <p:nvSpPr>
          <p:cNvPr id="3" name="TextBox 2">
            <a:extLst>
              <a:ext uri="{FF2B5EF4-FFF2-40B4-BE49-F238E27FC236}">
                <a16:creationId xmlns:a16="http://schemas.microsoft.com/office/drawing/2014/main" id="{B21A1224-FCB9-E5A3-E176-59EB7A0DBF59}"/>
              </a:ext>
            </a:extLst>
          </p:cNvPr>
          <p:cNvSpPr txBox="1"/>
          <p:nvPr/>
        </p:nvSpPr>
        <p:spPr>
          <a:xfrm>
            <a:off x="4472435" y="3442039"/>
            <a:ext cx="44396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latin typeface="Roboto Condensed"/>
              </a:rPr>
              <a:t>· </a:t>
            </a:r>
            <a:r>
              <a:rPr lang="en-GB" sz="2400">
                <a:solidFill>
                  <a:srgbClr val="FFFFFF"/>
                </a:solidFill>
                <a:latin typeface="Roboto Condensed"/>
              </a:rPr>
              <a:t>Bioinspired Robotic Designs for Enhanced Rehabilitation</a:t>
            </a:r>
            <a:endParaRPr lang="en-US">
              <a:latin typeface="Roboto Condensed"/>
            </a:endParaRPr>
          </a:p>
        </p:txBody>
      </p:sp>
      <p:pic>
        <p:nvPicPr>
          <p:cNvPr id="4" name="Picture 3" descr="SitFlow VR Virtual Reality leg Foot Tracking simulates natural movement ...">
            <a:extLst>
              <a:ext uri="{FF2B5EF4-FFF2-40B4-BE49-F238E27FC236}">
                <a16:creationId xmlns:a16="http://schemas.microsoft.com/office/drawing/2014/main" id="{D8F5DEE7-FA9F-86B2-19A7-E0979006EE29}"/>
              </a:ext>
            </a:extLst>
          </p:cNvPr>
          <p:cNvPicPr>
            <a:picLocks noChangeAspect="1"/>
          </p:cNvPicPr>
          <p:nvPr/>
        </p:nvPicPr>
        <p:blipFill>
          <a:blip r:embed="rId4"/>
          <a:stretch>
            <a:fillRect/>
          </a:stretch>
        </p:blipFill>
        <p:spPr>
          <a:xfrm>
            <a:off x="4909509" y="230570"/>
            <a:ext cx="3778369" cy="21145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3" name="Google Shape;433;p54"/>
          <p:cNvGrpSpPr/>
          <p:nvPr/>
        </p:nvGrpSpPr>
        <p:grpSpPr>
          <a:xfrm>
            <a:off x="1620769" y="1535775"/>
            <a:ext cx="6331982" cy="2841637"/>
            <a:chOff x="1620769" y="1535775"/>
            <a:chExt cx="6331982" cy="2841637"/>
          </a:xfrm>
        </p:grpSpPr>
        <p:sp>
          <p:nvSpPr>
            <p:cNvPr id="434" name="Google Shape;434;p54"/>
            <p:cNvSpPr/>
            <p:nvPr/>
          </p:nvSpPr>
          <p:spPr>
            <a:xfrm rot="5400000">
              <a:off x="2216197" y="1643904"/>
              <a:ext cx="1623409" cy="1407151"/>
            </a:xfrm>
            <a:custGeom>
              <a:avLst/>
              <a:gdLst/>
              <a:ahLst/>
              <a:cxnLst/>
              <a:rect l="l" t="t" r="r" b="b"/>
              <a:pathLst>
                <a:path w="31949" h="27693" extrusionOk="0">
                  <a:moveTo>
                    <a:pt x="7959" y="1"/>
                  </a:moveTo>
                  <a:lnTo>
                    <a:pt x="1" y="13846"/>
                  </a:lnTo>
                  <a:lnTo>
                    <a:pt x="7959" y="27692"/>
                  </a:lnTo>
                  <a:lnTo>
                    <a:pt x="23991" y="27692"/>
                  </a:lnTo>
                  <a:lnTo>
                    <a:pt x="31949" y="13846"/>
                  </a:lnTo>
                  <a:lnTo>
                    <a:pt x="23991" y="1"/>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rot="5400000">
              <a:off x="3623309"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4"/>
            <p:cNvSpPr/>
            <p:nvPr/>
          </p:nvSpPr>
          <p:spPr>
            <a:xfrm rot="5400000">
              <a:off x="4327220" y="2862539"/>
              <a:ext cx="1622646" cy="1407100"/>
            </a:xfrm>
            <a:custGeom>
              <a:avLst/>
              <a:gdLst/>
              <a:ahLst/>
              <a:cxnLst/>
              <a:rect l="l" t="t" r="r" b="b"/>
              <a:pathLst>
                <a:path w="31934" h="27692" extrusionOk="0">
                  <a:moveTo>
                    <a:pt x="7959" y="0"/>
                  </a:moveTo>
                  <a:lnTo>
                    <a:pt x="1" y="13846"/>
                  </a:lnTo>
                  <a:lnTo>
                    <a:pt x="7959" y="27692"/>
                  </a:lnTo>
                  <a:lnTo>
                    <a:pt x="23991" y="27692"/>
                  </a:lnTo>
                  <a:lnTo>
                    <a:pt x="31934" y="13846"/>
                  </a:lnTo>
                  <a:lnTo>
                    <a:pt x="23991" y="0"/>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p:nvPr/>
          </p:nvSpPr>
          <p:spPr>
            <a:xfrm rot="5400000">
              <a:off x="1513022" y="2862513"/>
              <a:ext cx="1622646" cy="1407151"/>
            </a:xfrm>
            <a:custGeom>
              <a:avLst/>
              <a:gdLst/>
              <a:ahLst/>
              <a:cxnLst/>
              <a:rect l="l" t="t" r="r" b="b"/>
              <a:pathLst>
                <a:path w="31934" h="27693" extrusionOk="0">
                  <a:moveTo>
                    <a:pt x="7959" y="0"/>
                  </a:moveTo>
                  <a:lnTo>
                    <a:pt x="1" y="13846"/>
                  </a:lnTo>
                  <a:lnTo>
                    <a:pt x="7959" y="27692"/>
                  </a:lnTo>
                  <a:lnTo>
                    <a:pt x="23991" y="27692"/>
                  </a:lnTo>
                  <a:lnTo>
                    <a:pt x="31934" y="13846"/>
                  </a:lnTo>
                  <a:lnTo>
                    <a:pt x="23991" y="0"/>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p:nvPr/>
          </p:nvSpPr>
          <p:spPr>
            <a:xfrm rot="5400000">
              <a:off x="5737178" y="2862539"/>
              <a:ext cx="1622646" cy="1407100"/>
            </a:xfrm>
            <a:custGeom>
              <a:avLst/>
              <a:gdLst/>
              <a:ahLst/>
              <a:cxnLst/>
              <a:rect l="l" t="t" r="r" b="b"/>
              <a:pathLst>
                <a:path w="31934" h="27692" extrusionOk="0">
                  <a:moveTo>
                    <a:pt x="7959" y="0"/>
                  </a:moveTo>
                  <a:lnTo>
                    <a:pt x="1" y="13846"/>
                  </a:lnTo>
                  <a:lnTo>
                    <a:pt x="7959" y="27692"/>
                  </a:lnTo>
                  <a:lnTo>
                    <a:pt x="23991" y="27692"/>
                  </a:lnTo>
                  <a:lnTo>
                    <a:pt x="31934" y="13846"/>
                  </a:lnTo>
                  <a:lnTo>
                    <a:pt x="23991" y="0"/>
                  </a:lnTo>
                  <a:close/>
                </a:path>
              </a:pathLst>
            </a:cu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4"/>
            <p:cNvSpPr/>
            <p:nvPr/>
          </p:nvSpPr>
          <p:spPr>
            <a:xfrm rot="5400000">
              <a:off x="6437471" y="1643904"/>
              <a:ext cx="1623409" cy="1407151"/>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54"/>
          <p:cNvSpPr txBox="1">
            <a:spLocks noGrp="1"/>
          </p:cNvSpPr>
          <p:nvPr>
            <p:ph type="ctrTitle"/>
          </p:nvPr>
        </p:nvSpPr>
        <p:spPr>
          <a:xfrm flipH="1">
            <a:off x="-100" y="507400"/>
            <a:ext cx="8394900" cy="67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PROJECT OVERVIEW</a:t>
            </a:r>
            <a:endParaRPr/>
          </a:p>
        </p:txBody>
      </p:sp>
      <p:sp>
        <p:nvSpPr>
          <p:cNvPr id="457" name="Google Shape;457;p54"/>
          <p:cNvSpPr txBox="1">
            <a:spLocks noGrp="1"/>
          </p:cNvSpPr>
          <p:nvPr>
            <p:ph type="ctrTitle" idx="4294967295"/>
          </p:nvPr>
        </p:nvSpPr>
        <p:spPr>
          <a:xfrm>
            <a:off x="1814225" y="3328875"/>
            <a:ext cx="1028700" cy="599757"/>
          </a:xfrm>
          <a:prstGeom prst="rect">
            <a:avLst/>
          </a:prstGeom>
        </p:spPr>
        <p:txBody>
          <a:bodyPr spcFirstLastPara="1" wrap="square" lIns="91425" tIns="91425" rIns="91425" bIns="91425" anchor="b" anchorCtr="0">
            <a:noAutofit/>
          </a:bodyPr>
          <a:lstStyle/>
          <a:p>
            <a:pPr algn="ctr"/>
            <a:r>
              <a:rPr lang="es" sz="1600">
                <a:solidFill>
                  <a:schemeClr val="dk2"/>
                </a:solidFill>
              </a:rPr>
              <a:t>EMG SYSTEM</a:t>
            </a:r>
            <a:endParaRPr sz="1600">
              <a:solidFill>
                <a:schemeClr val="dk2"/>
              </a:solidFill>
            </a:endParaRPr>
          </a:p>
        </p:txBody>
      </p:sp>
      <p:sp>
        <p:nvSpPr>
          <p:cNvPr id="460" name="Google Shape;460;p54"/>
          <p:cNvSpPr txBox="1">
            <a:spLocks noGrp="1"/>
          </p:cNvSpPr>
          <p:nvPr>
            <p:ph type="ctrTitle" idx="4294967295"/>
          </p:nvPr>
        </p:nvSpPr>
        <p:spPr>
          <a:xfrm>
            <a:off x="3731501" y="1919553"/>
            <a:ext cx="1427842" cy="1044256"/>
          </a:xfrm>
          <a:prstGeom prst="rect">
            <a:avLst/>
          </a:prstGeom>
        </p:spPr>
        <p:txBody>
          <a:bodyPr spcFirstLastPara="1" wrap="square" lIns="91425" tIns="91425" rIns="91425" bIns="91425" anchor="b" anchorCtr="0">
            <a:noAutofit/>
          </a:bodyPr>
          <a:lstStyle/>
          <a:p>
            <a:pPr algn="ctr"/>
            <a:r>
              <a:rPr lang="es" sz="1600">
                <a:solidFill>
                  <a:schemeClr val="dk2"/>
                </a:solidFill>
              </a:rPr>
              <a:t>DATA ACQUISITION + FILTERING + FEATURE EXTRACTION</a:t>
            </a:r>
          </a:p>
        </p:txBody>
      </p:sp>
      <p:pic>
        <p:nvPicPr>
          <p:cNvPr id="2" name="Graphic 1" descr="Statistics outline">
            <a:extLst>
              <a:ext uri="{FF2B5EF4-FFF2-40B4-BE49-F238E27FC236}">
                <a16:creationId xmlns:a16="http://schemas.microsoft.com/office/drawing/2014/main" id="{AC1EA353-A612-E330-A341-0B3C492433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0514" y="3112408"/>
            <a:ext cx="914400" cy="914400"/>
          </a:xfrm>
          <a:prstGeom prst="rect">
            <a:avLst/>
          </a:prstGeom>
        </p:spPr>
      </p:pic>
      <p:pic>
        <p:nvPicPr>
          <p:cNvPr id="3" name="Graphic 2" descr="Foot outline">
            <a:extLst>
              <a:ext uri="{FF2B5EF4-FFF2-40B4-BE49-F238E27FC236}">
                <a16:creationId xmlns:a16="http://schemas.microsoft.com/office/drawing/2014/main" id="{96D2E359-9662-34D9-828A-42F29CEE37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8532" y="1794783"/>
            <a:ext cx="914400" cy="914400"/>
          </a:xfrm>
          <a:prstGeom prst="rect">
            <a:avLst/>
          </a:prstGeom>
        </p:spPr>
      </p:pic>
      <p:sp>
        <p:nvSpPr>
          <p:cNvPr id="5" name="Google Shape;460;p54">
            <a:extLst>
              <a:ext uri="{FF2B5EF4-FFF2-40B4-BE49-F238E27FC236}">
                <a16:creationId xmlns:a16="http://schemas.microsoft.com/office/drawing/2014/main" id="{8B920FF7-63EE-21A5-66F2-3F681CD72F05}"/>
              </a:ext>
            </a:extLst>
          </p:cNvPr>
          <p:cNvSpPr txBox="1">
            <a:spLocks/>
          </p:cNvSpPr>
          <p:nvPr/>
        </p:nvSpPr>
        <p:spPr>
          <a:xfrm>
            <a:off x="6523687" y="2026201"/>
            <a:ext cx="1427842" cy="6451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GB" sz="1600">
                <a:solidFill>
                  <a:schemeClr val="dk2"/>
                </a:solidFill>
              </a:rPr>
              <a:t>STROKE/ANKLE</a:t>
            </a:r>
            <a:br>
              <a:rPr lang="en-GB" sz="1600">
                <a:solidFill>
                  <a:schemeClr val="dk2"/>
                </a:solidFill>
              </a:rPr>
            </a:br>
            <a:r>
              <a:rPr lang="en-GB" sz="1600">
                <a:solidFill>
                  <a:schemeClr val="dk2"/>
                </a:solidFill>
              </a:rPr>
              <a:t> REHABILITATION</a:t>
            </a:r>
          </a:p>
        </p:txBody>
      </p:sp>
      <p:sp>
        <p:nvSpPr>
          <p:cNvPr id="6" name="Google Shape;460;p54">
            <a:extLst>
              <a:ext uri="{FF2B5EF4-FFF2-40B4-BE49-F238E27FC236}">
                <a16:creationId xmlns:a16="http://schemas.microsoft.com/office/drawing/2014/main" id="{AE479221-BE5C-58BA-42EB-F8F916B4ACAE}"/>
              </a:ext>
            </a:extLst>
          </p:cNvPr>
          <p:cNvSpPr txBox="1">
            <a:spLocks/>
          </p:cNvSpPr>
          <p:nvPr/>
        </p:nvSpPr>
        <p:spPr>
          <a:xfrm>
            <a:off x="4446329" y="3242166"/>
            <a:ext cx="1427842" cy="6451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Squada One"/>
              <a:buNone/>
              <a:defRPr sz="28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2pPr>
            <a:lvl3pPr marR="0" lvl="2"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3pPr>
            <a:lvl4pPr marR="0" lvl="3"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4pPr>
            <a:lvl5pPr marR="0" lvl="4"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5pPr>
            <a:lvl6pPr marR="0" lvl="5"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6pPr>
            <a:lvl7pPr marR="0" lvl="6"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7pPr>
            <a:lvl8pPr marR="0" lvl="7"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8pPr>
            <a:lvl9pPr marR="0" lvl="8" algn="l" rtl="0">
              <a:lnSpc>
                <a:spcPct val="100000"/>
              </a:lnSpc>
              <a:spcBef>
                <a:spcPts val="0"/>
              </a:spcBef>
              <a:spcAft>
                <a:spcPts val="0"/>
              </a:spcAft>
              <a:buClr>
                <a:srgbClr val="FFFFFF"/>
              </a:buClr>
              <a:buSzPts val="2800"/>
              <a:buFont typeface="Righteous"/>
              <a:buNone/>
              <a:defRPr sz="2800" b="0" i="0" u="none" strike="noStrike" cap="none">
                <a:solidFill>
                  <a:srgbClr val="FFFFFF"/>
                </a:solidFill>
                <a:latin typeface="Righteous"/>
                <a:ea typeface="Righteous"/>
                <a:cs typeface="Righteous"/>
                <a:sym typeface="Righteous"/>
              </a:defRPr>
            </a:lvl9pPr>
          </a:lstStyle>
          <a:p>
            <a:pPr algn="ctr"/>
            <a:r>
              <a:rPr lang="en-GB" sz="1600">
                <a:solidFill>
                  <a:schemeClr val="dk2"/>
                </a:solidFill>
              </a:rPr>
              <a:t>MODEL TRAINING + REAL TIME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888"/>
        <p:cNvGrpSpPr/>
        <p:nvPr/>
      </p:nvGrpSpPr>
      <p:grpSpPr>
        <a:xfrm>
          <a:off x="0" y="0"/>
          <a:ext cx="0" cy="0"/>
          <a:chOff x="0" y="0"/>
          <a:chExt cx="0" cy="0"/>
        </a:xfrm>
      </p:grpSpPr>
      <p:sp>
        <p:nvSpPr>
          <p:cNvPr id="889" name="Google Shape;889;p69"/>
          <p:cNvSpPr txBox="1">
            <a:spLocks noGrp="1"/>
          </p:cNvSpPr>
          <p:nvPr>
            <p:ph type="ctrTitle"/>
          </p:nvPr>
        </p:nvSpPr>
        <p:spPr>
          <a:xfrm flipH="1">
            <a:off x="1375550" y="3092475"/>
            <a:ext cx="6393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THANKS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893"/>
        <p:cNvGrpSpPr/>
        <p:nvPr/>
      </p:nvGrpSpPr>
      <p:grpSpPr>
        <a:xfrm>
          <a:off x="0" y="0"/>
          <a:ext cx="0" cy="0"/>
          <a:chOff x="0" y="0"/>
          <a:chExt cx="0" cy="0"/>
        </a:xfrm>
      </p:grpSpPr>
      <p:sp>
        <p:nvSpPr>
          <p:cNvPr id="894" name="Google Shape;894;p70"/>
          <p:cNvSpPr txBox="1">
            <a:spLocks noGrp="1"/>
          </p:cNvSpPr>
          <p:nvPr>
            <p:ph type="ctrTitle"/>
          </p:nvPr>
        </p:nvSpPr>
        <p:spPr>
          <a:xfrm flipH="1">
            <a:off x="1338437" y="90679"/>
            <a:ext cx="39561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t>REFERENCES</a:t>
            </a:r>
            <a:endParaRPr/>
          </a:p>
        </p:txBody>
      </p:sp>
      <p:sp>
        <p:nvSpPr>
          <p:cNvPr id="895" name="Google Shape;895;p70"/>
          <p:cNvSpPr txBox="1">
            <a:spLocks noGrp="1"/>
          </p:cNvSpPr>
          <p:nvPr>
            <p:ph type="subTitle" idx="1"/>
          </p:nvPr>
        </p:nvSpPr>
        <p:spPr>
          <a:xfrm>
            <a:off x="4675855" y="1707381"/>
            <a:ext cx="4342195" cy="2774541"/>
          </a:xfrm>
          <a:prstGeom prst="rect">
            <a:avLst/>
          </a:prstGeom>
        </p:spPr>
        <p:txBody>
          <a:bodyPr spcFirstLastPara="1" wrap="square" lIns="91425" tIns="91425" rIns="91425" bIns="91425" anchor="ctr" anchorCtr="0">
            <a:noAutofit/>
          </a:bodyPr>
          <a:lstStyle/>
          <a:p>
            <a:pPr marL="0" indent="0">
              <a:spcBef>
                <a:spcPts val="300"/>
              </a:spcBef>
            </a:pPr>
            <a:r>
              <a:rPr lang="es">
                <a:solidFill>
                  <a:srgbClr val="FFFFFF"/>
                </a:solidFill>
              </a:rPr>
              <a:t>EMG </a:t>
            </a:r>
            <a:r>
              <a:rPr lang="es" err="1">
                <a:solidFill>
                  <a:srgbClr val="FFFFFF"/>
                </a:solidFill>
              </a:rPr>
              <a:t>Practicum</a:t>
            </a:r>
            <a:r>
              <a:rPr lang="es">
                <a:solidFill>
                  <a:srgbClr val="FFFFFF"/>
                </a:solidFill>
              </a:rPr>
              <a:t> 1: </a:t>
            </a:r>
            <a:r>
              <a:rPr lang="es" err="1">
                <a:solidFill>
                  <a:srgbClr val="FFFFFF"/>
                </a:solidFill>
              </a:rPr>
              <a:t>Electrode</a:t>
            </a:r>
            <a:r>
              <a:rPr lang="es">
                <a:solidFill>
                  <a:srgbClr val="FFFFFF"/>
                </a:solidFill>
              </a:rPr>
              <a:t> </a:t>
            </a:r>
            <a:r>
              <a:rPr lang="es" err="1">
                <a:solidFill>
                  <a:srgbClr val="FFFFFF"/>
                </a:solidFill>
              </a:rPr>
              <a:t>location</a:t>
            </a:r>
            <a:r>
              <a:rPr lang="es">
                <a:solidFill>
                  <a:srgbClr val="FFFFFF"/>
                </a:solidFill>
              </a:rPr>
              <a:t> and </a:t>
            </a:r>
            <a:r>
              <a:rPr lang="es" err="1">
                <a:solidFill>
                  <a:srgbClr val="FFFFFF"/>
                </a:solidFill>
              </a:rPr>
              <a:t>placement</a:t>
            </a:r>
            <a:r>
              <a:rPr lang="es">
                <a:solidFill>
                  <a:srgbClr val="FFFFFF"/>
                </a:solidFill>
              </a:rPr>
              <a:t>. (</a:t>
            </a:r>
            <a:r>
              <a:rPr lang="es" err="1">
                <a:solidFill>
                  <a:srgbClr val="FFFFFF"/>
                </a:solidFill>
              </a:rPr>
              <a:t>n.d</a:t>
            </a:r>
            <a:r>
              <a:rPr lang="es">
                <a:solidFill>
                  <a:srgbClr val="FFFFFF"/>
                </a:solidFill>
              </a:rPr>
              <a:t>.). </a:t>
            </a:r>
            <a:r>
              <a:rPr lang="es" u="sng">
                <a:solidFill>
                  <a:srgbClr val="FFFFFF"/>
                </a:solidFill>
              </a:rPr>
              <a:t>https://www.dnbm.univr.it/documenti/ </a:t>
            </a:r>
            <a:r>
              <a:rPr lang="es" u="sng" err="1">
                <a:solidFill>
                  <a:srgbClr val="FFFFFF"/>
                </a:solidFill>
              </a:rPr>
              <a:t>OccorrenzaIns</a:t>
            </a:r>
            <a:r>
              <a:rPr lang="es" u="sng">
                <a:solidFill>
                  <a:srgbClr val="FFFFFF"/>
                </a:solidFill>
              </a:rPr>
              <a:t>/</a:t>
            </a:r>
            <a:r>
              <a:rPr lang="es" u="sng" err="1">
                <a:solidFill>
                  <a:srgbClr val="FFFFFF"/>
                </a:solidFill>
              </a:rPr>
              <a:t>matdid</a:t>
            </a:r>
            <a:r>
              <a:rPr lang="es" u="sng">
                <a:solidFill>
                  <a:srgbClr val="FFFFFF"/>
                </a:solidFill>
              </a:rPr>
              <a:t>/matdid174356.pdf</a:t>
            </a:r>
            <a:r>
              <a:rPr lang="es">
                <a:solidFill>
                  <a:srgbClr val="FFFFFF"/>
                </a:solidFill>
              </a:rPr>
              <a:t>   </a:t>
            </a:r>
            <a:endParaRPr lang="en-US">
              <a:solidFill>
                <a:srgbClr val="FFFFFF"/>
              </a:solidFill>
            </a:endParaRPr>
          </a:p>
          <a:p>
            <a:pPr marL="0" indent="0">
              <a:spcBef>
                <a:spcPts val="300"/>
              </a:spcBef>
            </a:pPr>
            <a:endParaRPr lang="es"/>
          </a:p>
          <a:p>
            <a:r>
              <a:rPr lang="es" err="1">
                <a:latin typeface="Times New Roman"/>
                <a:cs typeface="Times New Roman"/>
              </a:rPr>
              <a:t>Peng</a:t>
            </a:r>
            <a:r>
              <a:rPr lang="es">
                <a:latin typeface="Times New Roman"/>
                <a:cs typeface="Times New Roman"/>
              </a:rPr>
              <a:t>, Z., &amp; Huang, J. (2019, </a:t>
            </a:r>
            <a:r>
              <a:rPr lang="es" err="1">
                <a:latin typeface="Times New Roman"/>
                <a:cs typeface="Times New Roman"/>
              </a:rPr>
              <a:t>July</a:t>
            </a:r>
            <a:r>
              <a:rPr lang="es">
                <a:latin typeface="Times New Roman"/>
                <a:cs typeface="Times New Roman"/>
              </a:rPr>
              <a:t>). </a:t>
            </a:r>
            <a:r>
              <a:rPr lang="es" i="1" err="1">
                <a:latin typeface="Times New Roman"/>
                <a:cs typeface="Times New Roman"/>
              </a:rPr>
              <a:t>Soft</a:t>
            </a:r>
            <a:r>
              <a:rPr lang="es" i="1">
                <a:latin typeface="Times New Roman"/>
                <a:cs typeface="Times New Roman"/>
              </a:rPr>
              <a:t> </a:t>
            </a:r>
            <a:r>
              <a:rPr lang="es" i="1" err="1">
                <a:latin typeface="Times New Roman"/>
                <a:cs typeface="Times New Roman"/>
              </a:rPr>
              <a:t>Rehabilitation</a:t>
            </a:r>
            <a:r>
              <a:rPr lang="es" i="1">
                <a:latin typeface="Times New Roman"/>
                <a:cs typeface="Times New Roman"/>
              </a:rPr>
              <a:t> and </a:t>
            </a:r>
            <a:r>
              <a:rPr lang="es" i="1" err="1">
                <a:latin typeface="Times New Roman"/>
                <a:cs typeface="Times New Roman"/>
              </a:rPr>
              <a:t>Nursing</a:t>
            </a:r>
            <a:r>
              <a:rPr lang="es" i="1">
                <a:latin typeface="Times New Roman"/>
                <a:cs typeface="Times New Roman"/>
              </a:rPr>
              <a:t>-Care Robots: A </a:t>
            </a:r>
            <a:r>
              <a:rPr lang="es" i="1" err="1">
                <a:latin typeface="Times New Roman"/>
                <a:cs typeface="Times New Roman"/>
              </a:rPr>
              <a:t>Review</a:t>
            </a:r>
            <a:r>
              <a:rPr lang="es" i="1">
                <a:latin typeface="Times New Roman"/>
                <a:cs typeface="Times New Roman"/>
              </a:rPr>
              <a:t> and Future Outlook</a:t>
            </a:r>
            <a:r>
              <a:rPr lang="es">
                <a:latin typeface="Times New Roman"/>
                <a:cs typeface="Times New Roman"/>
              </a:rPr>
              <a:t>. </a:t>
            </a:r>
            <a:r>
              <a:rPr lang="es" err="1">
                <a:latin typeface="Times New Roman"/>
                <a:cs typeface="Times New Roman"/>
              </a:rPr>
              <a:t>ResearchGate</a:t>
            </a:r>
            <a:r>
              <a:rPr lang="es">
                <a:latin typeface="Times New Roman"/>
                <a:cs typeface="Times New Roman"/>
              </a:rPr>
              <a:t>. </a:t>
            </a:r>
            <a:r>
              <a:rPr lang="es">
                <a:latin typeface="Times New Roman"/>
                <a:cs typeface="Times New Roman"/>
                <a:hlinkClick r:id="rId3"/>
              </a:rPr>
              <a:t>https://www.researchgate.net/figure/Soft-rehabilitation-and-nursing-care-robots-based-on-tendon-driven-in-lower-limb-a-is_fig2_334817746</a:t>
            </a:r>
            <a:endParaRPr lang="es"/>
          </a:p>
          <a:p>
            <a:r>
              <a:rPr lang="es" i="1" err="1">
                <a:latin typeface="Times New Roman"/>
                <a:cs typeface="Times New Roman"/>
              </a:rPr>
              <a:t>SitFlow</a:t>
            </a:r>
            <a:r>
              <a:rPr lang="es" i="1">
                <a:latin typeface="Times New Roman"/>
                <a:cs typeface="Times New Roman"/>
              </a:rPr>
              <a:t> VR Virtual </a:t>
            </a:r>
            <a:r>
              <a:rPr lang="es" i="1" err="1">
                <a:latin typeface="Times New Roman"/>
                <a:cs typeface="Times New Roman"/>
              </a:rPr>
              <a:t>Reality</a:t>
            </a:r>
            <a:r>
              <a:rPr lang="es" i="1">
                <a:latin typeface="Times New Roman"/>
                <a:cs typeface="Times New Roman"/>
              </a:rPr>
              <a:t> </a:t>
            </a:r>
            <a:r>
              <a:rPr lang="es" i="1" err="1">
                <a:latin typeface="Times New Roman"/>
                <a:cs typeface="Times New Roman"/>
              </a:rPr>
              <a:t>leg</a:t>
            </a:r>
            <a:r>
              <a:rPr lang="es" i="1">
                <a:latin typeface="Times New Roman"/>
                <a:cs typeface="Times New Roman"/>
              </a:rPr>
              <a:t> </a:t>
            </a:r>
            <a:r>
              <a:rPr lang="es" i="1" err="1">
                <a:latin typeface="Times New Roman"/>
                <a:cs typeface="Times New Roman"/>
              </a:rPr>
              <a:t>Foot</a:t>
            </a:r>
            <a:r>
              <a:rPr lang="es" i="1">
                <a:latin typeface="Times New Roman"/>
                <a:cs typeface="Times New Roman"/>
              </a:rPr>
              <a:t> Tracking </a:t>
            </a:r>
            <a:r>
              <a:rPr lang="es" i="1" err="1">
                <a:latin typeface="Times New Roman"/>
                <a:cs typeface="Times New Roman"/>
              </a:rPr>
              <a:t>simulates</a:t>
            </a:r>
            <a:r>
              <a:rPr lang="es" i="1">
                <a:latin typeface="Times New Roman"/>
                <a:cs typeface="Times New Roman"/>
              </a:rPr>
              <a:t> natural </a:t>
            </a:r>
            <a:r>
              <a:rPr lang="es" i="1" err="1">
                <a:latin typeface="Times New Roman"/>
                <a:cs typeface="Times New Roman"/>
              </a:rPr>
              <a:t>movement</a:t>
            </a:r>
            <a:r>
              <a:rPr lang="es">
                <a:latin typeface="Times New Roman"/>
                <a:cs typeface="Times New Roman"/>
              </a:rPr>
              <a:t>. (2016). </a:t>
            </a:r>
            <a:r>
              <a:rPr lang="es">
                <a:latin typeface="Times New Roman"/>
                <a:cs typeface="Times New Roman"/>
                <a:hlinkClick r:id="rId4"/>
              </a:rPr>
              <a:t>Www.youtube.com</a:t>
            </a:r>
            <a:r>
              <a:rPr lang="es">
                <a:latin typeface="Times New Roman"/>
                <a:cs typeface="Times New Roman"/>
              </a:rPr>
              <a:t>. </a:t>
            </a:r>
            <a:r>
              <a:rPr lang="es">
                <a:latin typeface="Times New Roman"/>
                <a:cs typeface="Times New Roman"/>
                <a:hlinkClick r:id="rId5"/>
              </a:rPr>
              <a:t>https://www.youtube.com/watch?v=QlBn7P8HR6M</a:t>
            </a:r>
            <a:endParaRPr lang="es"/>
          </a:p>
          <a:p>
            <a:r>
              <a:rPr lang="es" err="1">
                <a:latin typeface="Times New Roman"/>
                <a:cs typeface="Times New Roman"/>
              </a:rPr>
              <a:t>University</a:t>
            </a:r>
            <a:r>
              <a:rPr lang="es">
                <a:latin typeface="Times New Roman"/>
                <a:cs typeface="Times New Roman"/>
              </a:rPr>
              <a:t>, C. M. (2014, </a:t>
            </a:r>
            <a:r>
              <a:rPr lang="es" err="1">
                <a:latin typeface="Times New Roman"/>
                <a:cs typeface="Times New Roman"/>
              </a:rPr>
              <a:t>January</a:t>
            </a:r>
            <a:r>
              <a:rPr lang="es">
                <a:latin typeface="Times New Roman"/>
                <a:cs typeface="Times New Roman"/>
              </a:rPr>
              <a:t> 21). </a:t>
            </a:r>
            <a:r>
              <a:rPr lang="es" i="1">
                <a:latin typeface="Times New Roman"/>
                <a:cs typeface="Times New Roman"/>
              </a:rPr>
              <a:t>Bio-</a:t>
            </a:r>
            <a:r>
              <a:rPr lang="es" i="1" err="1">
                <a:latin typeface="Times New Roman"/>
                <a:cs typeface="Times New Roman"/>
              </a:rPr>
              <a:t>inspired</a:t>
            </a:r>
            <a:r>
              <a:rPr lang="es" i="1">
                <a:latin typeface="Times New Roman"/>
                <a:cs typeface="Times New Roman"/>
              </a:rPr>
              <a:t> </a:t>
            </a:r>
            <a:r>
              <a:rPr lang="es" i="1" err="1">
                <a:latin typeface="Times New Roman"/>
                <a:cs typeface="Times New Roman"/>
              </a:rPr>
              <a:t>robotic</a:t>
            </a:r>
            <a:r>
              <a:rPr lang="es" i="1">
                <a:latin typeface="Times New Roman"/>
                <a:cs typeface="Times New Roman"/>
              </a:rPr>
              <a:t> </a:t>
            </a:r>
            <a:r>
              <a:rPr lang="es" i="1" err="1">
                <a:latin typeface="Times New Roman"/>
                <a:cs typeface="Times New Roman"/>
              </a:rPr>
              <a:t>device</a:t>
            </a:r>
            <a:r>
              <a:rPr lang="es" i="1">
                <a:latin typeface="Times New Roman"/>
                <a:cs typeface="Times New Roman"/>
              </a:rPr>
              <a:t> </a:t>
            </a:r>
            <a:r>
              <a:rPr lang="es" i="1" err="1">
                <a:latin typeface="Times New Roman"/>
                <a:cs typeface="Times New Roman"/>
              </a:rPr>
              <a:t>could</a:t>
            </a:r>
            <a:r>
              <a:rPr lang="es" i="1">
                <a:latin typeface="Times New Roman"/>
                <a:cs typeface="Times New Roman"/>
              </a:rPr>
              <a:t> </a:t>
            </a:r>
            <a:r>
              <a:rPr lang="es" i="1" err="1">
                <a:latin typeface="Times New Roman"/>
                <a:cs typeface="Times New Roman"/>
              </a:rPr>
              <a:t>aid</a:t>
            </a:r>
            <a:r>
              <a:rPr lang="es" i="1">
                <a:latin typeface="Times New Roman"/>
                <a:cs typeface="Times New Roman"/>
              </a:rPr>
              <a:t> </a:t>
            </a:r>
            <a:r>
              <a:rPr lang="es" i="1" err="1">
                <a:latin typeface="Times New Roman"/>
                <a:cs typeface="Times New Roman"/>
              </a:rPr>
              <a:t>ankle-foot</a:t>
            </a:r>
            <a:r>
              <a:rPr lang="es" i="1">
                <a:latin typeface="Times New Roman"/>
                <a:cs typeface="Times New Roman"/>
              </a:rPr>
              <a:t> </a:t>
            </a:r>
            <a:r>
              <a:rPr lang="es" i="1" err="1">
                <a:latin typeface="Times New Roman"/>
                <a:cs typeface="Times New Roman"/>
              </a:rPr>
              <a:t>rehabilitation</a:t>
            </a:r>
            <a:r>
              <a:rPr lang="es" i="1">
                <a:latin typeface="Times New Roman"/>
                <a:cs typeface="Times New Roman"/>
              </a:rPr>
              <a:t>, </a:t>
            </a:r>
            <a:r>
              <a:rPr lang="es" i="1" err="1">
                <a:latin typeface="Times New Roman"/>
                <a:cs typeface="Times New Roman"/>
              </a:rPr>
              <a:t>researcher</a:t>
            </a:r>
            <a:r>
              <a:rPr lang="es" i="1">
                <a:latin typeface="Times New Roman"/>
                <a:cs typeface="Times New Roman"/>
              </a:rPr>
              <a:t> </a:t>
            </a:r>
            <a:r>
              <a:rPr lang="es" i="1" err="1">
                <a:latin typeface="Times New Roman"/>
                <a:cs typeface="Times New Roman"/>
              </a:rPr>
              <a:t>says</a:t>
            </a:r>
            <a:r>
              <a:rPr lang="es" i="1">
                <a:latin typeface="Times New Roman"/>
                <a:cs typeface="Times New Roman"/>
              </a:rPr>
              <a:t> (w/ video)</a:t>
            </a:r>
            <a:r>
              <a:rPr lang="es">
                <a:latin typeface="Times New Roman"/>
                <a:cs typeface="Times New Roman"/>
              </a:rPr>
              <a:t>. Medicalxpress.com. </a:t>
            </a:r>
            <a:r>
              <a:rPr lang="es">
                <a:latin typeface="Times New Roman"/>
                <a:cs typeface="Times New Roman"/>
                <a:hlinkClick r:id="rId6"/>
              </a:rPr>
              <a:t>https://medicalxpress.com/news/2014-01-bio-inspired-robotic-device-aid-ankle-foot.html</a:t>
            </a:r>
            <a:endParaRPr lang="es"/>
          </a:p>
          <a:p>
            <a:r>
              <a:rPr lang="es">
                <a:latin typeface="Times New Roman"/>
                <a:cs typeface="Times New Roman"/>
              </a:rPr>
              <a:t>Zhang, J., &amp; Collins, S. H. (2021). </a:t>
            </a:r>
            <a:r>
              <a:rPr lang="es" err="1">
                <a:latin typeface="Times New Roman"/>
                <a:cs typeface="Times New Roman"/>
              </a:rPr>
              <a:t>The</a:t>
            </a:r>
            <a:r>
              <a:rPr lang="es">
                <a:latin typeface="Times New Roman"/>
                <a:cs typeface="Times New Roman"/>
              </a:rPr>
              <a:t> Iterative </a:t>
            </a:r>
            <a:r>
              <a:rPr lang="es" err="1">
                <a:latin typeface="Times New Roman"/>
                <a:cs typeface="Times New Roman"/>
              </a:rPr>
              <a:t>Learning</a:t>
            </a:r>
            <a:r>
              <a:rPr lang="es">
                <a:latin typeface="Times New Roman"/>
                <a:cs typeface="Times New Roman"/>
              </a:rPr>
              <a:t> </a:t>
            </a:r>
            <a:r>
              <a:rPr lang="es" err="1">
                <a:latin typeface="Times New Roman"/>
                <a:cs typeface="Times New Roman"/>
              </a:rPr>
              <a:t>Gain</a:t>
            </a:r>
            <a:r>
              <a:rPr lang="es">
                <a:latin typeface="Times New Roman"/>
                <a:cs typeface="Times New Roman"/>
              </a:rPr>
              <a:t> </a:t>
            </a:r>
            <a:r>
              <a:rPr lang="es" err="1">
                <a:latin typeface="Times New Roman"/>
                <a:cs typeface="Times New Roman"/>
              </a:rPr>
              <a:t>That</a:t>
            </a:r>
            <a:r>
              <a:rPr lang="es">
                <a:latin typeface="Times New Roman"/>
                <a:cs typeface="Times New Roman"/>
              </a:rPr>
              <a:t> </a:t>
            </a:r>
            <a:r>
              <a:rPr lang="es" err="1">
                <a:latin typeface="Times New Roman"/>
                <a:cs typeface="Times New Roman"/>
              </a:rPr>
              <a:t>Optimizes</a:t>
            </a:r>
            <a:r>
              <a:rPr lang="es">
                <a:latin typeface="Times New Roman"/>
                <a:cs typeface="Times New Roman"/>
              </a:rPr>
              <a:t> Real-Time Torque Tracking </a:t>
            </a:r>
            <a:r>
              <a:rPr lang="es" err="1">
                <a:latin typeface="Times New Roman"/>
                <a:cs typeface="Times New Roman"/>
              </a:rPr>
              <a:t>for</a:t>
            </a:r>
            <a:r>
              <a:rPr lang="es">
                <a:latin typeface="Times New Roman"/>
                <a:cs typeface="Times New Roman"/>
              </a:rPr>
              <a:t> </a:t>
            </a:r>
            <a:r>
              <a:rPr lang="es" err="1">
                <a:latin typeface="Times New Roman"/>
                <a:cs typeface="Times New Roman"/>
              </a:rPr>
              <a:t>Ankle</a:t>
            </a:r>
            <a:r>
              <a:rPr lang="es">
                <a:latin typeface="Times New Roman"/>
                <a:cs typeface="Times New Roman"/>
              </a:rPr>
              <a:t> </a:t>
            </a:r>
            <a:r>
              <a:rPr lang="es" err="1">
                <a:latin typeface="Times New Roman"/>
                <a:cs typeface="Times New Roman"/>
              </a:rPr>
              <a:t>Exoskeletons</a:t>
            </a:r>
            <a:r>
              <a:rPr lang="es">
                <a:latin typeface="Times New Roman"/>
                <a:cs typeface="Times New Roman"/>
              </a:rPr>
              <a:t> in Human </a:t>
            </a:r>
            <a:r>
              <a:rPr lang="es" err="1">
                <a:latin typeface="Times New Roman"/>
                <a:cs typeface="Times New Roman"/>
              </a:rPr>
              <a:t>Walking</a:t>
            </a:r>
            <a:r>
              <a:rPr lang="es">
                <a:latin typeface="Times New Roman"/>
                <a:cs typeface="Times New Roman"/>
              </a:rPr>
              <a:t> </a:t>
            </a:r>
            <a:r>
              <a:rPr lang="es" err="1">
                <a:latin typeface="Times New Roman"/>
                <a:cs typeface="Times New Roman"/>
              </a:rPr>
              <a:t>Under</a:t>
            </a:r>
            <a:r>
              <a:rPr lang="es">
                <a:latin typeface="Times New Roman"/>
                <a:cs typeface="Times New Roman"/>
              </a:rPr>
              <a:t> </a:t>
            </a:r>
            <a:r>
              <a:rPr lang="es" err="1">
                <a:latin typeface="Times New Roman"/>
                <a:cs typeface="Times New Roman"/>
              </a:rPr>
              <a:t>Gait</a:t>
            </a:r>
            <a:r>
              <a:rPr lang="es">
                <a:latin typeface="Times New Roman"/>
                <a:cs typeface="Times New Roman"/>
              </a:rPr>
              <a:t> </a:t>
            </a:r>
            <a:r>
              <a:rPr lang="es" err="1">
                <a:latin typeface="Times New Roman"/>
                <a:cs typeface="Times New Roman"/>
              </a:rPr>
              <a:t>Variations</a:t>
            </a:r>
            <a:r>
              <a:rPr lang="es">
                <a:latin typeface="Times New Roman"/>
                <a:cs typeface="Times New Roman"/>
              </a:rPr>
              <a:t>. </a:t>
            </a:r>
            <a:r>
              <a:rPr lang="es" i="1" err="1">
                <a:latin typeface="Times New Roman"/>
                <a:cs typeface="Times New Roman"/>
              </a:rPr>
              <a:t>Frontiers</a:t>
            </a:r>
            <a:r>
              <a:rPr lang="es" i="1">
                <a:latin typeface="Times New Roman"/>
                <a:cs typeface="Times New Roman"/>
              </a:rPr>
              <a:t> in </a:t>
            </a:r>
            <a:r>
              <a:rPr lang="es" i="1" err="1">
                <a:latin typeface="Times New Roman"/>
                <a:cs typeface="Times New Roman"/>
              </a:rPr>
              <a:t>Neurorobotics</a:t>
            </a:r>
            <a:r>
              <a:rPr lang="es">
                <a:latin typeface="Times New Roman"/>
                <a:cs typeface="Times New Roman"/>
              </a:rPr>
              <a:t>, </a:t>
            </a:r>
            <a:r>
              <a:rPr lang="es" i="1">
                <a:latin typeface="Times New Roman"/>
                <a:cs typeface="Times New Roman"/>
              </a:rPr>
              <a:t>15</a:t>
            </a:r>
            <a:r>
              <a:rPr lang="es">
                <a:latin typeface="Times New Roman"/>
                <a:cs typeface="Times New Roman"/>
              </a:rPr>
              <a:t>. </a:t>
            </a:r>
            <a:r>
              <a:rPr lang="es">
                <a:latin typeface="Times New Roman"/>
                <a:cs typeface="Times New Roman"/>
                <a:hlinkClick r:id="rId7"/>
              </a:rPr>
              <a:t>https://doi.org/10.3389/fnbot.2021.653409</a:t>
            </a:r>
            <a:endParaRPr lang="es"/>
          </a:p>
          <a:p>
            <a:endParaRPr lang="es">
              <a:latin typeface="Times New Roman"/>
              <a:cs typeface="Times New Roman"/>
            </a:endParaRPr>
          </a:p>
          <a:p>
            <a:pPr marL="0" indent="0">
              <a:spcBef>
                <a:spcPts val="300"/>
              </a:spcBef>
            </a:pPr>
            <a:endParaRPr lang="es"/>
          </a:p>
          <a:p>
            <a:pPr marL="0" indent="0">
              <a:spcBef>
                <a:spcPts val="300"/>
              </a:spcBef>
            </a:pPr>
            <a:endParaRPr lang="e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48"/>
          <p:cNvSpPr txBox="1">
            <a:spLocks noGrp="1"/>
          </p:cNvSpPr>
          <p:nvPr>
            <p:ph type="subTitle" idx="1"/>
          </p:nvPr>
        </p:nvSpPr>
        <p:spPr>
          <a:xfrm>
            <a:off x="4803519" y="858159"/>
            <a:ext cx="4227907" cy="2787805"/>
          </a:xfrm>
          <a:prstGeom prst="rect">
            <a:avLst/>
          </a:prstGeom>
        </p:spPr>
        <p:txBody>
          <a:bodyPr spcFirstLastPara="1" wrap="square" lIns="91425" tIns="91425" rIns="91425" bIns="91425" anchor="t" anchorCtr="0">
            <a:noAutofit/>
          </a:bodyPr>
          <a:lstStyle/>
          <a:p>
            <a:pPr fontAlgn="base">
              <a:buFontTx/>
              <a:buChar char="-"/>
            </a:pPr>
            <a:r>
              <a:rPr lang="en-US" sz="2800">
                <a:latin typeface="Squada One"/>
              </a:rPr>
              <a:t>Real-Time Servo Motor Control</a:t>
            </a:r>
          </a:p>
          <a:p>
            <a:pPr fontAlgn="base">
              <a:buFontTx/>
              <a:buChar char="-"/>
            </a:pPr>
            <a:r>
              <a:rPr lang="en-US" sz="2800">
                <a:latin typeface="Squada One"/>
              </a:rPr>
              <a:t>Mechanical Integration for Rehabilitation</a:t>
            </a:r>
          </a:p>
        </p:txBody>
      </p:sp>
      <p:sp>
        <p:nvSpPr>
          <p:cNvPr id="4" name="TextBox 3">
            <a:extLst>
              <a:ext uri="{FF2B5EF4-FFF2-40B4-BE49-F238E27FC236}">
                <a16:creationId xmlns:a16="http://schemas.microsoft.com/office/drawing/2014/main" id="{D19DF396-AEA2-85EE-E950-784BA2B6D577}"/>
              </a:ext>
            </a:extLst>
          </p:cNvPr>
          <p:cNvSpPr txBox="1"/>
          <p:nvPr/>
        </p:nvSpPr>
        <p:spPr>
          <a:xfrm>
            <a:off x="4970149" y="207916"/>
            <a:ext cx="47965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3600" b="1">
                <a:solidFill>
                  <a:schemeClr val="bg2"/>
                </a:solidFill>
                <a:latin typeface="Squada One"/>
              </a:rPr>
              <a:t>AIM</a:t>
            </a:r>
          </a:p>
        </p:txBody>
      </p:sp>
      <p:pic>
        <p:nvPicPr>
          <p:cNvPr id="1026" name="Picture 2" descr="https://lh7-us.googleusercontent.com/Pa3MPZV4TUdxXkARCuMXs3pcceEL_CajcEF4II-Bt2SxFjnTMqxysQpB6fIcsZVTvNpmYy5o0AwtFGsldBM_xsAmLpesQwZbDtfl0L4qz8_mSs_SbFW6Wu6FCgrTnS1i0w6lxByKN1TRAWrqmUjobYGu4Q=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86" y="485078"/>
            <a:ext cx="4637048" cy="4173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7-us.googleusercontent.com/HHoPFxJlExqsKcNt08f8El3GP7uRbo7rQLzb5xeom4L00tyLdvgCTlwAhsCX9-ta6Yo-6WhN6YzBWOThCnqnMl7GcEGArnWfUHrTix4MmErTdzALNXbmNJvdzXTw8sJjPl5GAFYoZg1V76NiNARz5ZapFw=s2048">
            <a:extLst>
              <a:ext uri="{FF2B5EF4-FFF2-40B4-BE49-F238E27FC236}">
                <a16:creationId xmlns:a16="http://schemas.microsoft.com/office/drawing/2014/main" id="{41C2063E-A1EC-7C32-8097-484C7EA0505A}"/>
              </a:ext>
            </a:extLst>
          </p:cNvPr>
          <p:cNvPicPr>
            <a:picLocks noChangeAspect="1"/>
          </p:cNvPicPr>
          <p:nvPr/>
        </p:nvPicPr>
        <p:blipFill>
          <a:blip r:embed="rId3"/>
          <a:stretch>
            <a:fillRect/>
          </a:stretch>
        </p:blipFill>
        <p:spPr>
          <a:xfrm>
            <a:off x="5331101" y="1105059"/>
            <a:ext cx="3718477" cy="3840327"/>
          </a:xfrm>
          <a:prstGeom prst="rect">
            <a:avLst/>
          </a:prstGeom>
        </p:spPr>
      </p:pic>
      <p:sp>
        <p:nvSpPr>
          <p:cNvPr id="5" name="Title 2">
            <a:extLst>
              <a:ext uri="{FF2B5EF4-FFF2-40B4-BE49-F238E27FC236}">
                <a16:creationId xmlns:a16="http://schemas.microsoft.com/office/drawing/2014/main" id="{01A55876-5513-FF4C-D346-935B44A8837F}"/>
              </a:ext>
            </a:extLst>
          </p:cNvPr>
          <p:cNvSpPr txBox="1">
            <a:spLocks/>
          </p:cNvSpPr>
          <p:nvPr/>
        </p:nvSpPr>
        <p:spPr>
          <a:xfrm flipH="1">
            <a:off x="2199700" y="89749"/>
            <a:ext cx="5677725" cy="1009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Squada One"/>
              <a:buNone/>
              <a:defRPr sz="3600" b="0" i="0" u="none" strike="noStrike" cap="none">
                <a:solidFill>
                  <a:schemeClr val="dk2"/>
                </a:solidFill>
                <a:latin typeface="Squada One"/>
                <a:ea typeface="Squada One"/>
                <a:cs typeface="Squada One"/>
                <a:sym typeface="Squada One"/>
              </a:defRPr>
            </a:lvl1pPr>
            <a:lvl2pPr marR="0" lvl="1"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2pPr>
            <a:lvl3pPr marR="0" lvl="2"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3pPr>
            <a:lvl4pPr marR="0" lvl="3"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4pPr>
            <a:lvl5pPr marR="0" lvl="4"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5pPr>
            <a:lvl6pPr marR="0" lvl="5"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6pPr>
            <a:lvl7pPr marR="0" lvl="6"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7pPr>
            <a:lvl8pPr marR="0" lvl="7"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8pPr>
            <a:lvl9pPr marR="0" lvl="8"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9pPr>
          </a:lstStyle>
          <a:p>
            <a:pPr algn="l"/>
            <a:r>
              <a:rPr lang="en-AU" sz="4400"/>
              <a:t>PROJECT SPECIFICATION </a:t>
            </a:r>
            <a:endParaRPr lang="en-US" sz="6000"/>
          </a:p>
        </p:txBody>
      </p:sp>
      <p:sp>
        <p:nvSpPr>
          <p:cNvPr id="10" name="TextBox 9">
            <a:extLst>
              <a:ext uri="{FF2B5EF4-FFF2-40B4-BE49-F238E27FC236}">
                <a16:creationId xmlns:a16="http://schemas.microsoft.com/office/drawing/2014/main" id="{597294D9-710B-11EA-0496-3C7CCA7F106C}"/>
              </a:ext>
            </a:extLst>
          </p:cNvPr>
          <p:cNvSpPr txBox="1"/>
          <p:nvPr/>
        </p:nvSpPr>
        <p:spPr>
          <a:xfrm>
            <a:off x="146270" y="1594061"/>
            <a:ext cx="511616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457200">
              <a:buAutoNum type="arabicPeriod"/>
            </a:pPr>
            <a:r>
              <a:rPr lang="en-US" sz="2000" b="1">
                <a:solidFill>
                  <a:schemeClr val="bg2"/>
                </a:solidFill>
                <a:latin typeface="Roboto Condensed"/>
              </a:rPr>
              <a:t>Advanced Motion Tracking with EMG Signals</a:t>
            </a:r>
            <a:endParaRPr lang="en-AU">
              <a:solidFill>
                <a:schemeClr val="bg2"/>
              </a:solidFill>
            </a:endParaRPr>
          </a:p>
          <a:p>
            <a:pPr marL="571500" indent="-457200">
              <a:buAutoNum type="arabicPeriod"/>
            </a:pPr>
            <a:r>
              <a:rPr lang="en-AU" sz="2000" b="1">
                <a:solidFill>
                  <a:schemeClr val="bg2"/>
                </a:solidFill>
                <a:latin typeface="Roboto Condensed"/>
              </a:rPr>
              <a:t>Adaptive Treatment Protocols</a:t>
            </a:r>
            <a:r>
              <a:rPr lang="en-US" sz="2000">
                <a:solidFill>
                  <a:schemeClr val="bg2"/>
                </a:solidFill>
                <a:latin typeface="Roboto Condensed"/>
              </a:rPr>
              <a:t>​</a:t>
            </a:r>
            <a:endParaRPr lang="en-AU">
              <a:solidFill>
                <a:schemeClr val="bg2"/>
              </a:solidFill>
            </a:endParaRPr>
          </a:p>
          <a:p>
            <a:pPr marL="571500" indent="-457200">
              <a:buAutoNum type="arabicPeriod"/>
            </a:pPr>
            <a:r>
              <a:rPr lang="en-AU" sz="2000" b="1">
                <a:solidFill>
                  <a:schemeClr val="bg2"/>
                </a:solidFill>
                <a:latin typeface="Roboto Condensed"/>
              </a:rPr>
              <a:t>Comprehensive Movement Exercises and Gait Training Modules</a:t>
            </a:r>
            <a:endParaRPr lang="en-AU">
              <a:solidFill>
                <a:schemeClr val="bg2"/>
              </a:solidFill>
            </a:endParaRPr>
          </a:p>
          <a:p>
            <a:pPr marL="571500" indent="-457200">
              <a:buAutoNum type="arabicPeriod"/>
            </a:pPr>
            <a:r>
              <a:rPr lang="en-US" sz="2000" b="1">
                <a:solidFill>
                  <a:schemeClr val="bg2"/>
                </a:solidFill>
                <a:latin typeface="Roboto Condensed"/>
              </a:rPr>
              <a:t>Interactive Feedback Mechanisms for Patient Engagement</a:t>
            </a:r>
            <a:endParaRPr lang="en-AU">
              <a:solidFill>
                <a:schemeClr val="bg2"/>
              </a:solidFill>
            </a:endParaRPr>
          </a:p>
          <a:p>
            <a:pPr marL="571500" indent="-457200">
              <a:buAutoNum type="arabicPeriod"/>
            </a:pPr>
            <a:r>
              <a:rPr lang="en-AU" sz="2000" b="1">
                <a:solidFill>
                  <a:schemeClr val="bg2"/>
                </a:solidFill>
                <a:latin typeface="Roboto Condensed"/>
              </a:rPr>
              <a:t>Stringent Safety Standards Implementation</a:t>
            </a:r>
            <a:endParaRPr lang="en-AU">
              <a:solidFill>
                <a:schemeClr val="bg2"/>
              </a:solidFill>
            </a:endParaRPr>
          </a:p>
        </p:txBody>
      </p:sp>
    </p:spTree>
    <p:extLst>
      <p:ext uri="{BB962C8B-B14F-4D97-AF65-F5344CB8AC3E}">
        <p14:creationId xmlns:p14="http://schemas.microsoft.com/office/powerpoint/2010/main" val="158897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ctrTitle"/>
          </p:nvPr>
        </p:nvSpPr>
        <p:spPr>
          <a:xfrm>
            <a:off x="1242600" y="47408"/>
            <a:ext cx="66588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METHODOLOGY</a:t>
            </a:r>
            <a:endParaRPr/>
          </a:p>
        </p:txBody>
      </p:sp>
      <p:sp>
        <p:nvSpPr>
          <p:cNvPr id="369" name="Google Shape;369;p50"/>
          <p:cNvSpPr txBox="1">
            <a:spLocks noGrp="1"/>
          </p:cNvSpPr>
          <p:nvPr>
            <p:ph type="subTitle" idx="1"/>
          </p:nvPr>
        </p:nvSpPr>
        <p:spPr>
          <a:xfrm>
            <a:off x="5628417" y="773782"/>
            <a:ext cx="3315840" cy="1626494"/>
          </a:xfrm>
          <a:prstGeom prst="rect">
            <a:avLst/>
          </a:prstGeom>
        </p:spPr>
        <p:txBody>
          <a:bodyPr spcFirstLastPara="1" wrap="square" lIns="91425" tIns="91425" rIns="91425" bIns="91425" anchor="t" anchorCtr="0">
            <a:noAutofit/>
          </a:bodyPr>
          <a:lstStyle/>
          <a:p>
            <a:pPr marL="0" indent="0" algn="just"/>
            <a:r>
              <a:rPr lang="es" sz="1600">
                <a:solidFill>
                  <a:schemeClr val="bg2"/>
                </a:solidFill>
              </a:rPr>
              <a:t>The methodology involves collecting the EMG data signals then data acquisition, filtering, feature extraction, and machine learning-based data classification.</a:t>
            </a:r>
          </a:p>
        </p:txBody>
      </p:sp>
      <p:pic>
        <p:nvPicPr>
          <p:cNvPr id="3" name="Picture 2" descr="A diagram of a data processing process&#10;&#10;Description automatically generated">
            <a:extLst>
              <a:ext uri="{FF2B5EF4-FFF2-40B4-BE49-F238E27FC236}">
                <a16:creationId xmlns:a16="http://schemas.microsoft.com/office/drawing/2014/main" id="{B18386F2-ABAD-0738-8787-612F647B79B6}"/>
              </a:ext>
            </a:extLst>
          </p:cNvPr>
          <p:cNvPicPr>
            <a:picLocks noChangeAspect="1"/>
          </p:cNvPicPr>
          <p:nvPr/>
        </p:nvPicPr>
        <p:blipFill>
          <a:blip r:embed="rId3"/>
          <a:stretch>
            <a:fillRect/>
          </a:stretch>
        </p:blipFill>
        <p:spPr>
          <a:xfrm>
            <a:off x="228689" y="898249"/>
            <a:ext cx="5270046" cy="38625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66"/>
        <p:cNvGrpSpPr/>
        <p:nvPr/>
      </p:nvGrpSpPr>
      <p:grpSpPr>
        <a:xfrm>
          <a:off x="0" y="0"/>
          <a:ext cx="0" cy="0"/>
          <a:chOff x="0" y="0"/>
          <a:chExt cx="0" cy="0"/>
        </a:xfrm>
      </p:grpSpPr>
      <p:sp>
        <p:nvSpPr>
          <p:cNvPr id="467" name="Google Shape;467;p55"/>
          <p:cNvSpPr txBox="1">
            <a:spLocks noGrp="1"/>
          </p:cNvSpPr>
          <p:nvPr>
            <p:ph type="ctrTitle"/>
          </p:nvPr>
        </p:nvSpPr>
        <p:spPr>
          <a:xfrm flipH="1">
            <a:off x="2293182" y="153674"/>
            <a:ext cx="4547511" cy="670500"/>
          </a:xfrm>
          <a:prstGeom prst="rect">
            <a:avLst/>
          </a:prstGeom>
        </p:spPr>
        <p:txBody>
          <a:bodyPr spcFirstLastPara="1" wrap="square" lIns="91425" tIns="91425" rIns="91425" bIns="91425" anchor="t" anchorCtr="0">
            <a:noAutofit/>
          </a:bodyPr>
          <a:lstStyle/>
          <a:p>
            <a:r>
              <a:rPr lang="es"/>
              <a:t>EMG Electrode Placement</a:t>
            </a:r>
            <a:endParaRPr/>
          </a:p>
        </p:txBody>
      </p:sp>
      <p:sp>
        <p:nvSpPr>
          <p:cNvPr id="468" name="Google Shape;468;p55"/>
          <p:cNvSpPr/>
          <p:nvPr/>
        </p:nvSpPr>
        <p:spPr>
          <a:xfrm rot="5400000">
            <a:off x="-5249" y="1478066"/>
            <a:ext cx="3246672" cy="277689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5"/>
          <p:cNvSpPr/>
          <p:nvPr/>
        </p:nvSpPr>
        <p:spPr>
          <a:xfrm rot="5400000">
            <a:off x="2948663" y="1478066"/>
            <a:ext cx="3246672" cy="277689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5"/>
          <p:cNvSpPr/>
          <p:nvPr/>
        </p:nvSpPr>
        <p:spPr>
          <a:xfrm rot="5400000">
            <a:off x="5902573" y="1457836"/>
            <a:ext cx="3246672" cy="2776897"/>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5"/>
          <p:cNvSpPr txBox="1"/>
          <p:nvPr/>
        </p:nvSpPr>
        <p:spPr>
          <a:xfrm>
            <a:off x="603531" y="3869152"/>
            <a:ext cx="2018992" cy="390032"/>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s" sz="1200" err="1">
                <a:solidFill>
                  <a:schemeClr val="dk2"/>
                </a:solidFill>
                <a:ea typeface="Roboto Condensed"/>
                <a:sym typeface="Roboto Condensed"/>
              </a:rPr>
              <a:t>Dorsiflexion</a:t>
            </a:r>
            <a:endParaRPr lang="en-US" err="1"/>
          </a:p>
        </p:txBody>
      </p:sp>
      <p:sp>
        <p:nvSpPr>
          <p:cNvPr id="475" name="Google Shape;475;p55"/>
          <p:cNvSpPr txBox="1"/>
          <p:nvPr/>
        </p:nvSpPr>
        <p:spPr>
          <a:xfrm>
            <a:off x="3557439" y="3889382"/>
            <a:ext cx="2018992" cy="400147"/>
          </a:xfrm>
          <a:prstGeom prst="rect">
            <a:avLst/>
          </a:prstGeom>
          <a:noFill/>
          <a:ln>
            <a:noFill/>
          </a:ln>
        </p:spPr>
        <p:txBody>
          <a:bodyPr spcFirstLastPara="1" wrap="square" lIns="91425" tIns="91425" rIns="91425" bIns="91425" anchor="t" anchorCtr="0">
            <a:noAutofit/>
          </a:bodyPr>
          <a:lstStyle/>
          <a:p>
            <a:pPr algn="ctr"/>
            <a:r>
              <a:rPr lang="es" sz="1200">
                <a:solidFill>
                  <a:schemeClr val="dk2"/>
                </a:solidFill>
                <a:ea typeface="Roboto Condensed"/>
                <a:sym typeface="Roboto Condensed"/>
              </a:rPr>
              <a:t>Plantar </a:t>
            </a:r>
            <a:r>
              <a:rPr lang="es" sz="1200" err="1">
                <a:solidFill>
                  <a:schemeClr val="dk2"/>
                </a:solidFill>
                <a:ea typeface="Roboto Condensed"/>
                <a:sym typeface="Roboto Condensed"/>
              </a:rPr>
              <a:t>flexion</a:t>
            </a:r>
            <a:endParaRPr lang="en-US" err="1"/>
          </a:p>
        </p:txBody>
      </p:sp>
      <p:sp>
        <p:nvSpPr>
          <p:cNvPr id="476" name="Google Shape;476;p55"/>
          <p:cNvSpPr txBox="1"/>
          <p:nvPr/>
        </p:nvSpPr>
        <p:spPr>
          <a:xfrm>
            <a:off x="6516411" y="3848921"/>
            <a:ext cx="2018992" cy="435550"/>
          </a:xfrm>
          <a:prstGeom prst="rect">
            <a:avLst/>
          </a:prstGeom>
          <a:noFill/>
          <a:ln>
            <a:noFill/>
          </a:ln>
        </p:spPr>
        <p:txBody>
          <a:bodyPr spcFirstLastPara="1" wrap="square" lIns="91425" tIns="91425" rIns="91425" bIns="91425" anchor="t" anchorCtr="0">
            <a:noAutofit/>
          </a:bodyPr>
          <a:lstStyle/>
          <a:p>
            <a:pPr algn="ctr"/>
            <a:r>
              <a:rPr lang="es" sz="1200" err="1">
                <a:solidFill>
                  <a:schemeClr val="dk2"/>
                </a:solidFill>
                <a:ea typeface="Roboto Condensed"/>
                <a:sym typeface="Roboto Condensed"/>
              </a:rPr>
              <a:t>Relaxed</a:t>
            </a:r>
            <a:r>
              <a:rPr lang="es" sz="1200">
                <a:solidFill>
                  <a:schemeClr val="dk2"/>
                </a:solidFill>
                <a:ea typeface="Roboto Condensed"/>
                <a:sym typeface="Roboto Condensed"/>
              </a:rPr>
              <a:t> position</a:t>
            </a:r>
            <a:endParaRPr lang="en-US">
              <a:solidFill>
                <a:schemeClr val="dk2"/>
              </a:solidFill>
            </a:endParaRPr>
          </a:p>
        </p:txBody>
      </p:sp>
      <p:pic>
        <p:nvPicPr>
          <p:cNvPr id="2" name="Picture 1" descr="A person&amp;#39;s leg with a device attached to it&#10;&#10;Description automatically generated">
            <a:extLst>
              <a:ext uri="{FF2B5EF4-FFF2-40B4-BE49-F238E27FC236}">
                <a16:creationId xmlns:a16="http://schemas.microsoft.com/office/drawing/2014/main" id="{DAC17745-FAC4-47D9-D0C6-91E97AC5BB5C}"/>
              </a:ext>
            </a:extLst>
          </p:cNvPr>
          <p:cNvPicPr>
            <a:picLocks noChangeAspect="1"/>
          </p:cNvPicPr>
          <p:nvPr/>
        </p:nvPicPr>
        <p:blipFill>
          <a:blip r:embed="rId3"/>
          <a:stretch>
            <a:fillRect/>
          </a:stretch>
        </p:blipFill>
        <p:spPr>
          <a:xfrm>
            <a:off x="514854" y="1790062"/>
            <a:ext cx="2207104" cy="2104467"/>
          </a:xfrm>
          <a:prstGeom prst="rect">
            <a:avLst/>
          </a:prstGeom>
        </p:spPr>
      </p:pic>
      <p:pic>
        <p:nvPicPr>
          <p:cNvPr id="3" name="Picture 2" descr="A person&amp;#39;s leg with wires attached to it&#10;&#10;Description automatically generated">
            <a:extLst>
              <a:ext uri="{FF2B5EF4-FFF2-40B4-BE49-F238E27FC236}">
                <a16:creationId xmlns:a16="http://schemas.microsoft.com/office/drawing/2014/main" id="{198CD900-6D50-9A57-1091-4883F1707090}"/>
              </a:ext>
            </a:extLst>
          </p:cNvPr>
          <p:cNvPicPr>
            <a:picLocks noChangeAspect="1"/>
          </p:cNvPicPr>
          <p:nvPr/>
        </p:nvPicPr>
        <p:blipFill>
          <a:blip r:embed="rId4"/>
          <a:stretch>
            <a:fillRect/>
          </a:stretch>
        </p:blipFill>
        <p:spPr>
          <a:xfrm>
            <a:off x="3306606" y="1854912"/>
            <a:ext cx="2530785" cy="2010172"/>
          </a:xfrm>
          <a:prstGeom prst="rect">
            <a:avLst/>
          </a:prstGeom>
        </p:spPr>
      </p:pic>
      <p:pic>
        <p:nvPicPr>
          <p:cNvPr id="4" name="Picture 3" descr="A person&amp;#39;s leg with electrodes attached to it&#10;&#10;Description automatically generated">
            <a:extLst>
              <a:ext uri="{FF2B5EF4-FFF2-40B4-BE49-F238E27FC236}">
                <a16:creationId xmlns:a16="http://schemas.microsoft.com/office/drawing/2014/main" id="{FCF4E1AC-BBE8-A5DC-99D0-1D51CFF68EEC}"/>
              </a:ext>
            </a:extLst>
          </p:cNvPr>
          <p:cNvPicPr>
            <a:picLocks noChangeAspect="1"/>
          </p:cNvPicPr>
          <p:nvPr/>
        </p:nvPicPr>
        <p:blipFill>
          <a:blip r:embed="rId5"/>
          <a:stretch>
            <a:fillRect/>
          </a:stretch>
        </p:blipFill>
        <p:spPr>
          <a:xfrm>
            <a:off x="6836112" y="1563755"/>
            <a:ext cx="1384014" cy="23396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66"/>
        <p:cNvGrpSpPr/>
        <p:nvPr/>
      </p:nvGrpSpPr>
      <p:grpSpPr>
        <a:xfrm>
          <a:off x="0" y="0"/>
          <a:ext cx="0" cy="0"/>
          <a:chOff x="0" y="0"/>
          <a:chExt cx="0" cy="0"/>
        </a:xfrm>
      </p:grpSpPr>
      <p:sp>
        <p:nvSpPr>
          <p:cNvPr id="467" name="Google Shape;467;p55"/>
          <p:cNvSpPr txBox="1">
            <a:spLocks noGrp="1"/>
          </p:cNvSpPr>
          <p:nvPr>
            <p:ph type="ctrTitle"/>
          </p:nvPr>
        </p:nvSpPr>
        <p:spPr>
          <a:xfrm flipH="1">
            <a:off x="2928024" y="89111"/>
            <a:ext cx="3171047" cy="670500"/>
          </a:xfrm>
          <a:prstGeom prst="rect">
            <a:avLst/>
          </a:prstGeom>
        </p:spPr>
        <p:txBody>
          <a:bodyPr spcFirstLastPara="1" wrap="square" lIns="91425" tIns="91425" rIns="91425" bIns="91425" anchor="t" anchorCtr="0">
            <a:noAutofit/>
          </a:bodyPr>
          <a:lstStyle/>
          <a:p>
            <a:r>
              <a:rPr lang="es"/>
              <a:t>DATA ACQUISITION</a:t>
            </a:r>
            <a:endParaRPr/>
          </a:p>
        </p:txBody>
      </p:sp>
      <p:sp>
        <p:nvSpPr>
          <p:cNvPr id="474" name="Google Shape;474;p55"/>
          <p:cNvSpPr txBox="1"/>
          <p:nvPr/>
        </p:nvSpPr>
        <p:spPr>
          <a:xfrm>
            <a:off x="515899" y="4306771"/>
            <a:ext cx="2018992" cy="390032"/>
          </a:xfrm>
          <a:prstGeom prst="rect">
            <a:avLst/>
          </a:prstGeom>
          <a:noFill/>
          <a:ln>
            <a:noFill/>
          </a:ln>
        </p:spPr>
        <p:txBody>
          <a:bodyPr spcFirstLastPara="1" wrap="square" lIns="91425" tIns="91425" rIns="91425" bIns="91425" anchor="t" anchorCtr="0">
            <a:noAutofit/>
          </a:bodyPr>
          <a:lstStyle/>
          <a:p>
            <a:pPr algn="ctr"/>
            <a:r>
              <a:rPr lang="es" sz="1200" err="1">
                <a:solidFill>
                  <a:schemeClr val="dk2"/>
                </a:solidFill>
                <a:ea typeface="Roboto Condensed"/>
                <a:sym typeface="Roboto Condensed"/>
              </a:rPr>
              <a:t>Dorsi</a:t>
            </a:r>
            <a:r>
              <a:rPr lang="es" sz="1200">
                <a:solidFill>
                  <a:schemeClr val="dk2"/>
                </a:solidFill>
                <a:ea typeface="Roboto Condensed"/>
                <a:sym typeface="Roboto Condensed"/>
              </a:rPr>
              <a:t> </a:t>
            </a:r>
            <a:r>
              <a:rPr lang="es" sz="1200" err="1">
                <a:solidFill>
                  <a:schemeClr val="dk2"/>
                </a:solidFill>
                <a:ea typeface="Roboto Condensed"/>
                <a:sym typeface="Roboto Condensed"/>
              </a:rPr>
              <a:t>flexion</a:t>
            </a:r>
            <a:endParaRPr lang="en-US" err="1">
              <a:solidFill>
                <a:schemeClr val="dk2"/>
              </a:solidFill>
            </a:endParaRPr>
          </a:p>
        </p:txBody>
      </p:sp>
      <p:sp>
        <p:nvSpPr>
          <p:cNvPr id="475" name="Google Shape;475;p55"/>
          <p:cNvSpPr txBox="1"/>
          <p:nvPr/>
        </p:nvSpPr>
        <p:spPr>
          <a:xfrm>
            <a:off x="3562504" y="4296656"/>
            <a:ext cx="2018992" cy="400147"/>
          </a:xfrm>
          <a:prstGeom prst="rect">
            <a:avLst/>
          </a:prstGeom>
          <a:noFill/>
          <a:ln>
            <a:noFill/>
          </a:ln>
        </p:spPr>
        <p:txBody>
          <a:bodyPr spcFirstLastPara="1" wrap="square" lIns="91425" tIns="91425" rIns="91425" bIns="91425" anchor="t" anchorCtr="0">
            <a:noAutofit/>
          </a:bodyPr>
          <a:lstStyle/>
          <a:p>
            <a:pPr algn="ctr"/>
            <a:r>
              <a:rPr lang="es" sz="1200">
                <a:solidFill>
                  <a:schemeClr val="dk2"/>
                </a:solidFill>
                <a:ea typeface="Roboto Condensed"/>
                <a:sym typeface="Roboto Condensed"/>
              </a:rPr>
              <a:t>Plantar flexion</a:t>
            </a:r>
            <a:endParaRPr lang="en-US"/>
          </a:p>
        </p:txBody>
      </p:sp>
      <p:sp>
        <p:nvSpPr>
          <p:cNvPr id="476" name="Google Shape;476;p55"/>
          <p:cNvSpPr txBox="1"/>
          <p:nvPr/>
        </p:nvSpPr>
        <p:spPr>
          <a:xfrm>
            <a:off x="6566056" y="4278955"/>
            <a:ext cx="2018992" cy="435550"/>
          </a:xfrm>
          <a:prstGeom prst="rect">
            <a:avLst/>
          </a:prstGeom>
          <a:noFill/>
          <a:ln>
            <a:noFill/>
          </a:ln>
        </p:spPr>
        <p:txBody>
          <a:bodyPr spcFirstLastPara="1" wrap="square" lIns="91425" tIns="91425" rIns="91425" bIns="91425" anchor="t" anchorCtr="0">
            <a:noAutofit/>
          </a:bodyPr>
          <a:lstStyle/>
          <a:p>
            <a:pPr algn="ctr"/>
            <a:r>
              <a:rPr lang="es" sz="1200">
                <a:solidFill>
                  <a:schemeClr val="dk2"/>
                </a:solidFill>
                <a:ea typeface="Roboto Condensed"/>
                <a:sym typeface="Roboto Condensed"/>
              </a:rPr>
              <a:t>Rest position</a:t>
            </a:r>
            <a:endParaRPr lang="en-US">
              <a:solidFill>
                <a:schemeClr val="dk2"/>
              </a:solidFill>
            </a:endParaRPr>
          </a:p>
        </p:txBody>
      </p:sp>
      <p:sp>
        <p:nvSpPr>
          <p:cNvPr id="2" name="Google Shape;467;p55">
            <a:extLst>
              <a:ext uri="{FF2B5EF4-FFF2-40B4-BE49-F238E27FC236}">
                <a16:creationId xmlns:a16="http://schemas.microsoft.com/office/drawing/2014/main" id="{8A78D775-F9CE-22DA-A7F8-1CFED8B29386}"/>
              </a:ext>
            </a:extLst>
          </p:cNvPr>
          <p:cNvSpPr txBox="1">
            <a:spLocks/>
          </p:cNvSpPr>
          <p:nvPr/>
        </p:nvSpPr>
        <p:spPr>
          <a:xfrm flipH="1">
            <a:off x="3465477" y="554311"/>
            <a:ext cx="2096139" cy="67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Squada One"/>
              <a:buNone/>
              <a:defRPr sz="3600" b="0" i="0" u="none" strike="noStrike" cap="none">
                <a:solidFill>
                  <a:schemeClr val="dk2"/>
                </a:solidFill>
                <a:latin typeface="Squada One"/>
                <a:ea typeface="Squada One"/>
                <a:cs typeface="Squada One"/>
                <a:sym typeface="Squada One"/>
              </a:defRPr>
            </a:lvl1pPr>
            <a:lvl2pPr marR="0" lvl="1"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2pPr>
            <a:lvl3pPr marR="0" lvl="2"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3pPr>
            <a:lvl4pPr marR="0" lvl="3"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4pPr>
            <a:lvl5pPr marR="0" lvl="4"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5pPr>
            <a:lvl6pPr marR="0" lvl="5"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6pPr>
            <a:lvl7pPr marR="0" lvl="6"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7pPr>
            <a:lvl8pPr marR="0" lvl="7"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8pPr>
            <a:lvl9pPr marR="0" lvl="8" algn="r" rtl="0">
              <a:lnSpc>
                <a:spcPct val="100000"/>
              </a:lnSpc>
              <a:spcBef>
                <a:spcPts val="0"/>
              </a:spcBef>
              <a:spcAft>
                <a:spcPts val="0"/>
              </a:spcAft>
              <a:buClr>
                <a:schemeClr val="dk2"/>
              </a:buClr>
              <a:buSzPts val="2400"/>
              <a:buFont typeface="Righteous"/>
              <a:buNone/>
              <a:defRPr sz="2400" b="0" i="0" u="none" strike="noStrike" cap="none">
                <a:solidFill>
                  <a:schemeClr val="dk2"/>
                </a:solidFill>
                <a:latin typeface="Righteous"/>
                <a:ea typeface="Righteous"/>
                <a:cs typeface="Righteous"/>
                <a:sym typeface="Righteous"/>
              </a:defRPr>
            </a:lvl9pPr>
          </a:lstStyle>
          <a:p>
            <a:r>
              <a:rPr lang="en-US"/>
              <a:t>Raw Signal</a:t>
            </a:r>
          </a:p>
        </p:txBody>
      </p:sp>
      <p:pic>
        <p:nvPicPr>
          <p:cNvPr id="5" name="Picture 4">
            <a:extLst>
              <a:ext uri="{FF2B5EF4-FFF2-40B4-BE49-F238E27FC236}">
                <a16:creationId xmlns:a16="http://schemas.microsoft.com/office/drawing/2014/main" id="{0CC8EA8A-7AB5-4AEB-857E-8346DFC43D7A}"/>
              </a:ext>
            </a:extLst>
          </p:cNvPr>
          <p:cNvPicPr>
            <a:picLocks noChangeAspect="1"/>
          </p:cNvPicPr>
          <p:nvPr/>
        </p:nvPicPr>
        <p:blipFill>
          <a:blip r:embed="rId3"/>
          <a:stretch>
            <a:fillRect/>
          </a:stretch>
        </p:blipFill>
        <p:spPr>
          <a:xfrm>
            <a:off x="6099071" y="1916300"/>
            <a:ext cx="2952962" cy="2222005"/>
          </a:xfrm>
          <a:prstGeom prst="rect">
            <a:avLst/>
          </a:prstGeom>
        </p:spPr>
      </p:pic>
      <p:pic>
        <p:nvPicPr>
          <p:cNvPr id="9" name="Picture 8">
            <a:extLst>
              <a:ext uri="{FF2B5EF4-FFF2-40B4-BE49-F238E27FC236}">
                <a16:creationId xmlns:a16="http://schemas.microsoft.com/office/drawing/2014/main" id="{FC1870ED-638A-0A33-4937-DDDB7AB4D77A}"/>
              </a:ext>
            </a:extLst>
          </p:cNvPr>
          <p:cNvPicPr>
            <a:picLocks noChangeAspect="1"/>
          </p:cNvPicPr>
          <p:nvPr/>
        </p:nvPicPr>
        <p:blipFill>
          <a:blip r:embed="rId4"/>
          <a:stretch>
            <a:fillRect/>
          </a:stretch>
        </p:blipFill>
        <p:spPr>
          <a:xfrm>
            <a:off x="3075722" y="1916300"/>
            <a:ext cx="2923276" cy="2222004"/>
          </a:xfrm>
          <a:prstGeom prst="rect">
            <a:avLst/>
          </a:prstGeom>
        </p:spPr>
      </p:pic>
      <p:pic>
        <p:nvPicPr>
          <p:cNvPr id="11" name="Picture 10">
            <a:extLst>
              <a:ext uri="{FF2B5EF4-FFF2-40B4-BE49-F238E27FC236}">
                <a16:creationId xmlns:a16="http://schemas.microsoft.com/office/drawing/2014/main" id="{5D55A942-7226-1DB8-5A98-940AA67AD6E2}"/>
              </a:ext>
            </a:extLst>
          </p:cNvPr>
          <p:cNvPicPr>
            <a:picLocks noChangeAspect="1"/>
          </p:cNvPicPr>
          <p:nvPr/>
        </p:nvPicPr>
        <p:blipFill>
          <a:blip r:embed="rId5"/>
          <a:stretch>
            <a:fillRect/>
          </a:stretch>
        </p:blipFill>
        <p:spPr>
          <a:xfrm>
            <a:off x="60655" y="1916300"/>
            <a:ext cx="2929481" cy="2222004"/>
          </a:xfrm>
          <a:prstGeom prst="rect">
            <a:avLst/>
          </a:prstGeom>
        </p:spPr>
      </p:pic>
    </p:spTree>
    <p:extLst>
      <p:ext uri="{BB962C8B-B14F-4D97-AF65-F5344CB8AC3E}">
        <p14:creationId xmlns:p14="http://schemas.microsoft.com/office/powerpoint/2010/main" val="273550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ctrTitle"/>
          </p:nvPr>
        </p:nvSpPr>
        <p:spPr>
          <a:xfrm>
            <a:off x="3244209" y="0"/>
            <a:ext cx="2655581" cy="670500"/>
          </a:xfrm>
          <a:prstGeom prst="rect">
            <a:avLst/>
          </a:prstGeom>
        </p:spPr>
        <p:txBody>
          <a:bodyPr spcFirstLastPara="1" wrap="square" lIns="91425" tIns="91425" rIns="91425" bIns="91425" anchor="t" anchorCtr="0">
            <a:noAutofit/>
          </a:bodyPr>
          <a:lstStyle/>
          <a:p>
            <a:r>
              <a:rPr lang="es"/>
              <a:t>Filtered signal</a:t>
            </a:r>
          </a:p>
        </p:txBody>
      </p:sp>
      <p:pic>
        <p:nvPicPr>
          <p:cNvPr id="5" name="Picture 4">
            <a:extLst>
              <a:ext uri="{FF2B5EF4-FFF2-40B4-BE49-F238E27FC236}">
                <a16:creationId xmlns:a16="http://schemas.microsoft.com/office/drawing/2014/main" id="{07A5F014-43BF-904D-407F-97374EEB3F53}"/>
              </a:ext>
            </a:extLst>
          </p:cNvPr>
          <p:cNvPicPr>
            <a:picLocks noChangeAspect="1"/>
          </p:cNvPicPr>
          <p:nvPr/>
        </p:nvPicPr>
        <p:blipFill rotWithShape="1">
          <a:blip r:embed="rId3"/>
          <a:srcRect t="1495"/>
          <a:stretch/>
        </p:blipFill>
        <p:spPr>
          <a:xfrm>
            <a:off x="3056143" y="1736146"/>
            <a:ext cx="3002482" cy="2247331"/>
          </a:xfrm>
          <a:prstGeom prst="rect">
            <a:avLst/>
          </a:prstGeom>
        </p:spPr>
      </p:pic>
      <p:sp>
        <p:nvSpPr>
          <p:cNvPr id="6" name="Google Shape;475;p55">
            <a:extLst>
              <a:ext uri="{FF2B5EF4-FFF2-40B4-BE49-F238E27FC236}">
                <a16:creationId xmlns:a16="http://schemas.microsoft.com/office/drawing/2014/main" id="{951CE201-ACA0-38A1-8336-8FC625235711}"/>
              </a:ext>
            </a:extLst>
          </p:cNvPr>
          <p:cNvSpPr txBox="1"/>
          <p:nvPr/>
        </p:nvSpPr>
        <p:spPr>
          <a:xfrm>
            <a:off x="3562504" y="4296656"/>
            <a:ext cx="2018992" cy="400147"/>
          </a:xfrm>
          <a:prstGeom prst="rect">
            <a:avLst/>
          </a:prstGeom>
          <a:noFill/>
          <a:ln>
            <a:noFill/>
          </a:ln>
        </p:spPr>
        <p:txBody>
          <a:bodyPr spcFirstLastPara="1" wrap="square" lIns="91425" tIns="91425" rIns="91425" bIns="91425" anchor="t" anchorCtr="0">
            <a:noAutofit/>
          </a:bodyPr>
          <a:lstStyle/>
          <a:p>
            <a:pPr algn="ctr"/>
            <a:r>
              <a:rPr lang="es" sz="1200">
                <a:solidFill>
                  <a:schemeClr val="dk2"/>
                </a:solidFill>
                <a:ea typeface="Roboto Condensed"/>
                <a:sym typeface="Roboto Condensed"/>
              </a:rPr>
              <a:t>Plantar flexion</a:t>
            </a:r>
            <a:endParaRPr lang="en-US"/>
          </a:p>
        </p:txBody>
      </p:sp>
      <p:pic>
        <p:nvPicPr>
          <p:cNvPr id="8" name="Picture 7">
            <a:extLst>
              <a:ext uri="{FF2B5EF4-FFF2-40B4-BE49-F238E27FC236}">
                <a16:creationId xmlns:a16="http://schemas.microsoft.com/office/drawing/2014/main" id="{CC70CA03-EAD9-9649-ADE1-617F17E632C7}"/>
              </a:ext>
            </a:extLst>
          </p:cNvPr>
          <p:cNvPicPr>
            <a:picLocks noChangeAspect="1"/>
          </p:cNvPicPr>
          <p:nvPr/>
        </p:nvPicPr>
        <p:blipFill>
          <a:blip r:embed="rId4"/>
          <a:stretch>
            <a:fillRect/>
          </a:stretch>
        </p:blipFill>
        <p:spPr>
          <a:xfrm>
            <a:off x="34093" y="1736146"/>
            <a:ext cx="2971677" cy="2247331"/>
          </a:xfrm>
          <a:prstGeom prst="rect">
            <a:avLst/>
          </a:prstGeom>
        </p:spPr>
      </p:pic>
      <p:sp>
        <p:nvSpPr>
          <p:cNvPr id="9" name="Google Shape;474;p55">
            <a:extLst>
              <a:ext uri="{FF2B5EF4-FFF2-40B4-BE49-F238E27FC236}">
                <a16:creationId xmlns:a16="http://schemas.microsoft.com/office/drawing/2014/main" id="{EAD74EB6-0F60-814C-D6C7-AD5D8B849232}"/>
              </a:ext>
            </a:extLst>
          </p:cNvPr>
          <p:cNvSpPr txBox="1"/>
          <p:nvPr/>
        </p:nvSpPr>
        <p:spPr>
          <a:xfrm>
            <a:off x="515899" y="4306771"/>
            <a:ext cx="2018992" cy="390032"/>
          </a:xfrm>
          <a:prstGeom prst="rect">
            <a:avLst/>
          </a:prstGeom>
          <a:noFill/>
          <a:ln>
            <a:noFill/>
          </a:ln>
        </p:spPr>
        <p:txBody>
          <a:bodyPr spcFirstLastPara="1" wrap="square" lIns="91425" tIns="91425" rIns="91425" bIns="91425" anchor="t" anchorCtr="0">
            <a:noAutofit/>
          </a:bodyPr>
          <a:lstStyle/>
          <a:p>
            <a:pPr algn="ctr"/>
            <a:r>
              <a:rPr lang="es" sz="1200" err="1">
                <a:solidFill>
                  <a:schemeClr val="dk2"/>
                </a:solidFill>
                <a:ea typeface="Roboto Condensed"/>
                <a:sym typeface="Roboto Condensed"/>
              </a:rPr>
              <a:t>Dorsi</a:t>
            </a:r>
            <a:r>
              <a:rPr lang="es" sz="1200">
                <a:solidFill>
                  <a:schemeClr val="dk2"/>
                </a:solidFill>
                <a:ea typeface="Roboto Condensed"/>
                <a:sym typeface="Roboto Condensed"/>
              </a:rPr>
              <a:t> flexion</a:t>
            </a:r>
            <a:endParaRPr lang="en-US">
              <a:solidFill>
                <a:schemeClr val="dk2"/>
              </a:solidFill>
            </a:endParaRPr>
          </a:p>
        </p:txBody>
      </p:sp>
      <p:pic>
        <p:nvPicPr>
          <p:cNvPr id="11" name="Picture 10">
            <a:extLst>
              <a:ext uri="{FF2B5EF4-FFF2-40B4-BE49-F238E27FC236}">
                <a16:creationId xmlns:a16="http://schemas.microsoft.com/office/drawing/2014/main" id="{3ED577BE-23DD-6A63-1E01-E153F010CEDC}"/>
              </a:ext>
            </a:extLst>
          </p:cNvPr>
          <p:cNvPicPr>
            <a:picLocks noChangeAspect="1"/>
          </p:cNvPicPr>
          <p:nvPr/>
        </p:nvPicPr>
        <p:blipFill>
          <a:blip r:embed="rId5"/>
          <a:stretch>
            <a:fillRect/>
          </a:stretch>
        </p:blipFill>
        <p:spPr>
          <a:xfrm>
            <a:off x="6129518" y="1736146"/>
            <a:ext cx="2980389" cy="2247331"/>
          </a:xfrm>
          <a:prstGeom prst="rect">
            <a:avLst/>
          </a:prstGeom>
        </p:spPr>
      </p:pic>
      <p:sp>
        <p:nvSpPr>
          <p:cNvPr id="12" name="Google Shape;476;p55">
            <a:extLst>
              <a:ext uri="{FF2B5EF4-FFF2-40B4-BE49-F238E27FC236}">
                <a16:creationId xmlns:a16="http://schemas.microsoft.com/office/drawing/2014/main" id="{17B89880-C32D-F3C4-7160-95D9D121A392}"/>
              </a:ext>
            </a:extLst>
          </p:cNvPr>
          <p:cNvSpPr txBox="1"/>
          <p:nvPr/>
        </p:nvSpPr>
        <p:spPr>
          <a:xfrm>
            <a:off x="6615433" y="4261253"/>
            <a:ext cx="2018992" cy="435550"/>
          </a:xfrm>
          <a:prstGeom prst="rect">
            <a:avLst/>
          </a:prstGeom>
          <a:noFill/>
          <a:ln>
            <a:noFill/>
          </a:ln>
        </p:spPr>
        <p:txBody>
          <a:bodyPr spcFirstLastPara="1" wrap="square" lIns="91425" tIns="91425" rIns="91425" bIns="91425" anchor="t" anchorCtr="0">
            <a:noAutofit/>
          </a:bodyPr>
          <a:lstStyle/>
          <a:p>
            <a:pPr algn="ctr"/>
            <a:r>
              <a:rPr lang="es" sz="1200">
                <a:solidFill>
                  <a:schemeClr val="dk2"/>
                </a:solidFill>
                <a:ea typeface="Roboto Condensed"/>
                <a:sym typeface="Roboto Condensed"/>
              </a:rPr>
              <a:t>Rest position</a:t>
            </a:r>
            <a:endParaRPr lang="en-US">
              <a:solidFill>
                <a:schemeClr val="dk2"/>
              </a:solidFill>
            </a:endParaRPr>
          </a:p>
        </p:txBody>
      </p:sp>
    </p:spTree>
    <p:extLst>
      <p:ext uri="{BB962C8B-B14F-4D97-AF65-F5344CB8AC3E}">
        <p14:creationId xmlns:p14="http://schemas.microsoft.com/office/powerpoint/2010/main" val="293006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extBox 1">
            <a:extLst>
              <a:ext uri="{FF2B5EF4-FFF2-40B4-BE49-F238E27FC236}">
                <a16:creationId xmlns:a16="http://schemas.microsoft.com/office/drawing/2014/main" id="{7587C264-728C-5E45-C227-F591BC56CC1D}"/>
              </a:ext>
            </a:extLst>
          </p:cNvPr>
          <p:cNvSpPr txBox="1"/>
          <p:nvPr/>
        </p:nvSpPr>
        <p:spPr>
          <a:xfrm>
            <a:off x="2282092" y="1214126"/>
            <a:ext cx="5160524" cy="2862322"/>
          </a:xfrm>
          <a:prstGeom prst="rect">
            <a:avLst/>
          </a:prstGeom>
          <a:noFill/>
        </p:spPr>
        <p:txBody>
          <a:bodyPr wrap="square" lIns="91440" tIns="45720" rIns="91440" bIns="45720" anchor="t">
            <a:spAutoFit/>
          </a:bodyPr>
          <a:lstStyle/>
          <a:p>
            <a:r>
              <a:rPr lang="en-AU" sz="1800" b="1">
                <a:solidFill>
                  <a:schemeClr val="bg2"/>
                </a:solidFill>
                <a:effectLst/>
                <a:latin typeface="Roboto Condensed"/>
                <a:ea typeface="Times New Roman" panose="02020603050405020304" pitchFamily="18" charset="0"/>
              </a:rPr>
              <a:t>The features extracted are</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Root Mean Square (RMS),</a:t>
            </a: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Variance (VAR), Mean Absolute Value (MAV),</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Standard Deviation (SD),</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Zero Crossing (ZC),</a:t>
            </a: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Integrated EMG (IEMG),</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Simple Square Integral (SSI),</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Waveform Length (WL),</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Willison Amplitude (WA)</a:t>
            </a:r>
            <a:r>
              <a:rPr lang="en-AU" sz="1800" b="1">
                <a:solidFill>
                  <a:schemeClr val="bg2"/>
                </a:solidFill>
                <a:latin typeface="Roboto Condensed"/>
                <a:ea typeface="Times New Roman" panose="02020603050405020304" pitchFamily="18" charset="0"/>
              </a:rPr>
              <a:t> </a:t>
            </a:r>
            <a:endParaRPr lang="en-AU" sz="1800" b="1">
              <a:solidFill>
                <a:schemeClr val="bg2"/>
              </a:solidFill>
              <a:effectLst/>
              <a:latin typeface="Roboto Condensed"/>
              <a:ea typeface="Times New Roman" panose="02020603050405020304" pitchFamily="18" charset="0"/>
            </a:endParaRPr>
          </a:p>
          <a:p>
            <a:pPr marL="285750" indent="-285750">
              <a:buFont typeface="Arial" panose="020B0604020202020204" pitchFamily="34" charset="0"/>
              <a:buChar char="•"/>
            </a:pPr>
            <a:r>
              <a:rPr lang="en-AU" sz="1800" b="1">
                <a:solidFill>
                  <a:schemeClr val="bg2"/>
                </a:solidFill>
                <a:effectLst/>
                <a:latin typeface="Roboto Condensed"/>
                <a:ea typeface="Times New Roman" panose="02020603050405020304" pitchFamily="18" charset="0"/>
              </a:rPr>
              <a:t>and Slope Sign Change (SSC).</a:t>
            </a:r>
            <a:r>
              <a:rPr lang="en-AU" sz="1800" b="1">
                <a:solidFill>
                  <a:schemeClr val="bg2"/>
                </a:solidFill>
                <a:latin typeface="Roboto Condensed"/>
                <a:ea typeface="Times New Roman" panose="02020603050405020304" pitchFamily="18" charset="0"/>
              </a:rPr>
              <a:t> </a:t>
            </a:r>
            <a:endParaRPr lang="en-US" sz="1800" b="1">
              <a:solidFill>
                <a:schemeClr val="bg2"/>
              </a:solidFill>
            </a:endParaRPr>
          </a:p>
        </p:txBody>
      </p:sp>
      <p:sp>
        <p:nvSpPr>
          <p:cNvPr id="3" name="TextBox 2">
            <a:extLst>
              <a:ext uri="{FF2B5EF4-FFF2-40B4-BE49-F238E27FC236}">
                <a16:creationId xmlns:a16="http://schemas.microsoft.com/office/drawing/2014/main" id="{EA5B5A0A-65A8-45D2-D087-8C8E8C9B7B8F}"/>
              </a:ext>
            </a:extLst>
          </p:cNvPr>
          <p:cNvSpPr txBox="1"/>
          <p:nvPr/>
        </p:nvSpPr>
        <p:spPr>
          <a:xfrm>
            <a:off x="2869395" y="87918"/>
            <a:ext cx="36578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FFFFFF"/>
                </a:solidFill>
                <a:latin typeface="Squada One"/>
              </a:rPr>
              <a:t>FEATURE EXTRACTION</a:t>
            </a:r>
            <a:endParaRPr lang="en-GB" sz="3600"/>
          </a:p>
        </p:txBody>
      </p:sp>
    </p:spTree>
    <p:extLst>
      <p:ext uri="{BB962C8B-B14F-4D97-AF65-F5344CB8AC3E}">
        <p14:creationId xmlns:p14="http://schemas.microsoft.com/office/powerpoint/2010/main" val="35381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3" name="TextBox 2">
            <a:extLst>
              <a:ext uri="{FF2B5EF4-FFF2-40B4-BE49-F238E27FC236}">
                <a16:creationId xmlns:a16="http://schemas.microsoft.com/office/drawing/2014/main" id="{EA5B5A0A-65A8-45D2-D087-8C8E8C9B7B8F}"/>
              </a:ext>
            </a:extLst>
          </p:cNvPr>
          <p:cNvSpPr txBox="1"/>
          <p:nvPr/>
        </p:nvSpPr>
        <p:spPr>
          <a:xfrm>
            <a:off x="2869395" y="87918"/>
            <a:ext cx="36578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a:solidFill>
                  <a:srgbClr val="FFFFFF"/>
                </a:solidFill>
                <a:latin typeface="Squada One"/>
              </a:rPr>
              <a:t>FEATURE EXTRACTION</a:t>
            </a:r>
            <a:endParaRPr lang="en-GB" sz="3600"/>
          </a:p>
        </p:txBody>
      </p:sp>
      <p:pic>
        <p:nvPicPr>
          <p:cNvPr id="5" name="Picture 4">
            <a:extLst>
              <a:ext uri="{FF2B5EF4-FFF2-40B4-BE49-F238E27FC236}">
                <a16:creationId xmlns:a16="http://schemas.microsoft.com/office/drawing/2014/main" id="{A14675CA-FC54-5E87-2878-99EBE9DE2FC3}"/>
              </a:ext>
            </a:extLst>
          </p:cNvPr>
          <p:cNvPicPr>
            <a:picLocks noChangeAspect="1"/>
          </p:cNvPicPr>
          <p:nvPr/>
        </p:nvPicPr>
        <p:blipFill>
          <a:blip r:embed="rId3"/>
          <a:stretch>
            <a:fillRect/>
          </a:stretch>
        </p:blipFill>
        <p:spPr>
          <a:xfrm>
            <a:off x="62272" y="1210942"/>
            <a:ext cx="8582053" cy="2130717"/>
          </a:xfrm>
          <a:prstGeom prst="rect">
            <a:avLst/>
          </a:prstGeom>
        </p:spPr>
      </p:pic>
      <p:pic>
        <p:nvPicPr>
          <p:cNvPr id="7" name="Picture 6">
            <a:extLst>
              <a:ext uri="{FF2B5EF4-FFF2-40B4-BE49-F238E27FC236}">
                <a16:creationId xmlns:a16="http://schemas.microsoft.com/office/drawing/2014/main" id="{6B302CB9-72F1-4D66-96EB-9ECDFDA0D2C6}"/>
              </a:ext>
            </a:extLst>
          </p:cNvPr>
          <p:cNvPicPr>
            <a:picLocks noChangeAspect="1"/>
          </p:cNvPicPr>
          <p:nvPr/>
        </p:nvPicPr>
        <p:blipFill>
          <a:blip r:embed="rId4"/>
          <a:stretch>
            <a:fillRect/>
          </a:stretch>
        </p:blipFill>
        <p:spPr>
          <a:xfrm>
            <a:off x="47737" y="2355374"/>
            <a:ext cx="8611122" cy="2351913"/>
          </a:xfrm>
          <a:prstGeom prst="rect">
            <a:avLst/>
          </a:prstGeom>
        </p:spPr>
      </p:pic>
      <p:pic>
        <p:nvPicPr>
          <p:cNvPr id="9" name="Picture 8">
            <a:extLst>
              <a:ext uri="{FF2B5EF4-FFF2-40B4-BE49-F238E27FC236}">
                <a16:creationId xmlns:a16="http://schemas.microsoft.com/office/drawing/2014/main" id="{EE8FB6AD-6170-9CB0-937A-03FFCEF4381D}"/>
              </a:ext>
            </a:extLst>
          </p:cNvPr>
          <p:cNvPicPr>
            <a:picLocks noChangeAspect="1"/>
          </p:cNvPicPr>
          <p:nvPr/>
        </p:nvPicPr>
        <p:blipFill rotWithShape="1">
          <a:blip r:embed="rId5"/>
          <a:srcRect b="30318"/>
          <a:stretch/>
        </p:blipFill>
        <p:spPr>
          <a:xfrm>
            <a:off x="18671" y="3531330"/>
            <a:ext cx="8640188" cy="134415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13916206"/>
              </p:ext>
            </p:extLst>
          </p:nvPr>
        </p:nvGraphicFramePr>
        <p:xfrm>
          <a:off x="268015" y="695139"/>
          <a:ext cx="8312458" cy="515803"/>
        </p:xfrm>
        <a:graphic>
          <a:graphicData uri="http://schemas.openxmlformats.org/drawingml/2006/table">
            <a:tbl>
              <a:tblPr firstRow="1" bandRow="1">
                <a:tableStyleId>{5C22544A-7EE6-4342-B048-85BDC9FD1C3A}</a:tableStyleId>
              </a:tblPr>
              <a:tblGrid>
                <a:gridCol w="755678">
                  <a:extLst>
                    <a:ext uri="{9D8B030D-6E8A-4147-A177-3AD203B41FA5}">
                      <a16:colId xmlns:a16="http://schemas.microsoft.com/office/drawing/2014/main" val="2878037039"/>
                    </a:ext>
                  </a:extLst>
                </a:gridCol>
                <a:gridCol w="755678">
                  <a:extLst>
                    <a:ext uri="{9D8B030D-6E8A-4147-A177-3AD203B41FA5}">
                      <a16:colId xmlns:a16="http://schemas.microsoft.com/office/drawing/2014/main" val="4237434524"/>
                    </a:ext>
                  </a:extLst>
                </a:gridCol>
                <a:gridCol w="755678">
                  <a:extLst>
                    <a:ext uri="{9D8B030D-6E8A-4147-A177-3AD203B41FA5}">
                      <a16:colId xmlns:a16="http://schemas.microsoft.com/office/drawing/2014/main" val="3600268613"/>
                    </a:ext>
                  </a:extLst>
                </a:gridCol>
                <a:gridCol w="755678">
                  <a:extLst>
                    <a:ext uri="{9D8B030D-6E8A-4147-A177-3AD203B41FA5}">
                      <a16:colId xmlns:a16="http://schemas.microsoft.com/office/drawing/2014/main" val="2035822034"/>
                    </a:ext>
                  </a:extLst>
                </a:gridCol>
                <a:gridCol w="755678">
                  <a:extLst>
                    <a:ext uri="{9D8B030D-6E8A-4147-A177-3AD203B41FA5}">
                      <a16:colId xmlns:a16="http://schemas.microsoft.com/office/drawing/2014/main" val="872374817"/>
                    </a:ext>
                  </a:extLst>
                </a:gridCol>
                <a:gridCol w="755678">
                  <a:extLst>
                    <a:ext uri="{9D8B030D-6E8A-4147-A177-3AD203B41FA5}">
                      <a16:colId xmlns:a16="http://schemas.microsoft.com/office/drawing/2014/main" val="3099695736"/>
                    </a:ext>
                  </a:extLst>
                </a:gridCol>
                <a:gridCol w="755678">
                  <a:extLst>
                    <a:ext uri="{9D8B030D-6E8A-4147-A177-3AD203B41FA5}">
                      <a16:colId xmlns:a16="http://schemas.microsoft.com/office/drawing/2014/main" val="2501806140"/>
                    </a:ext>
                  </a:extLst>
                </a:gridCol>
                <a:gridCol w="755678">
                  <a:extLst>
                    <a:ext uri="{9D8B030D-6E8A-4147-A177-3AD203B41FA5}">
                      <a16:colId xmlns:a16="http://schemas.microsoft.com/office/drawing/2014/main" val="2484823456"/>
                    </a:ext>
                  </a:extLst>
                </a:gridCol>
                <a:gridCol w="755678">
                  <a:extLst>
                    <a:ext uri="{9D8B030D-6E8A-4147-A177-3AD203B41FA5}">
                      <a16:colId xmlns:a16="http://schemas.microsoft.com/office/drawing/2014/main" val="1124558187"/>
                    </a:ext>
                  </a:extLst>
                </a:gridCol>
                <a:gridCol w="755678">
                  <a:extLst>
                    <a:ext uri="{9D8B030D-6E8A-4147-A177-3AD203B41FA5}">
                      <a16:colId xmlns:a16="http://schemas.microsoft.com/office/drawing/2014/main" val="1170711099"/>
                    </a:ext>
                  </a:extLst>
                </a:gridCol>
                <a:gridCol w="755678">
                  <a:extLst>
                    <a:ext uri="{9D8B030D-6E8A-4147-A177-3AD203B41FA5}">
                      <a16:colId xmlns:a16="http://schemas.microsoft.com/office/drawing/2014/main" val="3877469194"/>
                    </a:ext>
                  </a:extLst>
                </a:gridCol>
              </a:tblGrid>
              <a:tr h="515803">
                <a:tc>
                  <a:txBody>
                    <a:bodyPr/>
                    <a:lstStyle/>
                    <a:p>
                      <a:r>
                        <a:rPr lang="en-US" sz="900" b="0">
                          <a:solidFill>
                            <a:schemeClr val="accent2">
                              <a:lumMod val="10000"/>
                            </a:schemeClr>
                          </a:solidFill>
                        </a:rPr>
                        <a:t>rms_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var</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mav</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sd</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zc</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iemg</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ssi</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wa</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wl</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r>
                        <a:rPr lang="en-US" sz="900" b="0" err="1">
                          <a:solidFill>
                            <a:schemeClr val="accent2">
                              <a:lumMod val="10000"/>
                            </a:schemeClr>
                          </a:solidFill>
                        </a:rPr>
                        <a:t>ssc</a:t>
                      </a:r>
                      <a:r>
                        <a:rPr lang="en-US" sz="900" b="0">
                          <a:solidFill>
                            <a:schemeClr val="accent2">
                              <a:lumMod val="10000"/>
                            </a:schemeClr>
                          </a:solidFill>
                        </a:rPr>
                        <a:t>_</a:t>
                      </a:r>
                    </a:p>
                    <a:p>
                      <a:r>
                        <a:rPr lang="en-US" sz="900" b="0">
                          <a:solidFill>
                            <a:schemeClr val="accent2">
                              <a:lumMod val="10000"/>
                            </a:schemeClr>
                          </a:solidFill>
                        </a:rPr>
                        <a:t>feature</a:t>
                      </a:r>
                      <a:endParaRPr lang="en-AU" sz="900" b="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b="0">
                          <a:solidFill>
                            <a:schemeClr val="accent2">
                              <a:lumMod val="10000"/>
                            </a:schemeClr>
                          </a:solidFill>
                        </a:rPr>
                        <a:t>movement value</a:t>
                      </a:r>
                      <a:endParaRPr lang="en-AU" sz="900" b="0">
                        <a:solidFill>
                          <a:schemeClr val="accent2">
                            <a:lumMod val="10000"/>
                          </a:schemeClr>
                        </a:solidFill>
                      </a:endParaRPr>
                    </a:p>
                    <a:p>
                      <a:endParaRPr lang="en-AU" sz="900" b="0"/>
                    </a:p>
                  </a:txBody>
                  <a:tcPr/>
                </a:tc>
                <a:extLst>
                  <a:ext uri="{0D108BD9-81ED-4DB2-BD59-A6C34878D82A}">
                    <a16:rowId xmlns:a16="http://schemas.microsoft.com/office/drawing/2014/main" val="3304293071"/>
                  </a:ext>
                </a:extLst>
              </a:tr>
            </a:tbl>
          </a:graphicData>
        </a:graphic>
      </p:graphicFrame>
    </p:spTree>
    <p:extLst>
      <p:ext uri="{BB962C8B-B14F-4D97-AF65-F5344CB8AC3E}">
        <p14:creationId xmlns:p14="http://schemas.microsoft.com/office/powerpoint/2010/main" val="324850387"/>
      </p:ext>
    </p:extLst>
  </p:cSld>
  <p:clrMapOvr>
    <a:masterClrMapping/>
  </p:clrMapOvr>
</p:sld>
</file>

<file path=ppt/theme/theme1.xml><?xml version="1.0" encoding="utf-8"?>
<a:theme xmlns:a="http://schemas.openxmlformats.org/drawingml/2006/main" name="Tech Startup by Slidesgo">
  <a:themeElements>
    <a:clrScheme name="Simple Light">
      <a:dk1>
        <a:srgbClr val="F093FB"/>
      </a:dk1>
      <a:lt1>
        <a:srgbClr val="D22E44"/>
      </a:lt1>
      <a:dk2>
        <a:srgbClr val="FFFFFF"/>
      </a:dk2>
      <a:lt2>
        <a:srgbClr val="EFEFEF"/>
      </a:lt2>
      <a:accent1>
        <a:srgbClr val="D9D9D9"/>
      </a:accent1>
      <a:accent2>
        <a:srgbClr val="CCCCCC"/>
      </a:accent2>
      <a:accent3>
        <a:srgbClr val="F093FB"/>
      </a:accent3>
      <a:accent4>
        <a:srgbClr val="D22E44"/>
      </a:accent4>
      <a:accent5>
        <a:srgbClr val="FF6EF8"/>
      </a:accent5>
      <a:accent6>
        <a:srgbClr val="D9D9D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1276</Words>
  <Application>Microsoft Office PowerPoint</Application>
  <PresentationFormat>On-screen Show (16:9)</PresentationFormat>
  <Paragraphs>122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Squada One</vt:lpstr>
      <vt:lpstr>Arial</vt:lpstr>
      <vt:lpstr>Times New Roman</vt:lpstr>
      <vt:lpstr>Roboto Condensed</vt:lpstr>
      <vt:lpstr>Fira Sans Extra Condensed Medium</vt:lpstr>
      <vt:lpstr>Tech Startup by Slidesgo</vt:lpstr>
      <vt:lpstr>Biomedical system analysis, modelling and  control-robot assisted stroke / and ankle rehabilitaion</vt:lpstr>
      <vt:lpstr>PowerPoint Presentation</vt:lpstr>
      <vt:lpstr>PowerPoint Presentation</vt:lpstr>
      <vt:lpstr>METHODOLOGY</vt:lpstr>
      <vt:lpstr>EMG Electrode Placement</vt:lpstr>
      <vt:lpstr>DATA ACQUISITION</vt:lpstr>
      <vt:lpstr>Filtered signal</vt:lpstr>
      <vt:lpstr>PowerPoint Presentation</vt:lpstr>
      <vt:lpstr>PowerPoint Presentation</vt:lpstr>
      <vt:lpstr>MODEL TRAINING</vt:lpstr>
      <vt:lpstr>Servo Motor Calibration</vt:lpstr>
      <vt:lpstr>REAL TIME</vt:lpstr>
      <vt:lpstr>NOVEL IDEA(Future)</vt:lpstr>
      <vt:lpstr>PROJECT OVERVIEW</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dc:title>
  <dc:creator>Gokulabalan S</dc:creator>
  <cp:lastModifiedBy>Gokula Balan Subbiah</cp:lastModifiedBy>
  <cp:revision>2</cp:revision>
  <dcterms:modified xsi:type="dcterms:W3CDTF">2025-08-16T12:59:15Z</dcterms:modified>
</cp:coreProperties>
</file>